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3"/>
  </p:notesMasterIdLst>
  <p:handoutMasterIdLst>
    <p:handoutMasterId r:id="rId14"/>
  </p:handoutMasterIdLst>
  <p:sldIdLst>
    <p:sldId id="256" r:id="rId2"/>
    <p:sldId id="277" r:id="rId3"/>
    <p:sldId id="280" r:id="rId4"/>
    <p:sldId id="287" r:id="rId5"/>
    <p:sldId id="279" r:id="rId6"/>
    <p:sldId id="286" r:id="rId7"/>
    <p:sldId id="281" r:id="rId8"/>
    <p:sldId id="282" r:id="rId9"/>
    <p:sldId id="283" r:id="rId10"/>
    <p:sldId id="284" r:id="rId11"/>
    <p:sldId id="288"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5" autoAdjust="0"/>
    <p:restoredTop sz="95401" autoAdjust="0"/>
  </p:normalViewPr>
  <p:slideViewPr>
    <p:cSldViewPr snapToGrid="0" snapToObjects="1">
      <p:cViewPr varScale="1">
        <p:scale>
          <a:sx n="106" d="100"/>
          <a:sy n="106" d="100"/>
        </p:scale>
        <p:origin x="2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6A9D-53A7-4A9B-BF78-03583B06A5B9}"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48C05-3C17-4C4D-A6EE-62543A455289}" type="slidenum">
              <a:rPr lang="en-US" smtClean="0"/>
              <a:t>‹#›</a:t>
            </a:fld>
            <a:endParaRPr lang="en-US"/>
          </a:p>
        </p:txBody>
      </p:sp>
    </p:spTree>
    <p:extLst>
      <p:ext uri="{BB962C8B-B14F-4D97-AF65-F5344CB8AC3E}">
        <p14:creationId xmlns:p14="http://schemas.microsoft.com/office/powerpoint/2010/main" val="28709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3778084C-0054-4ED1-99C5-4BF4A9817D56}" type="datetime4">
              <a:rPr lang="en-US" smtClean="0"/>
              <a:t>September 5, 2017</a:t>
            </a:fld>
            <a:endParaRPr lang="en-US"/>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
        <p:nvSpPr>
          <p:cNvPr id="10" name="Footer Placeholder 4">
            <a:extLst>
              <a:ext uri="{FF2B5EF4-FFF2-40B4-BE49-F238E27FC236}">
                <a16:creationId xmlns:a16="http://schemas.microsoft.com/office/drawing/2014/main" id="{371855FD-2DD3-499E-9CB1-7376F2B525BF}"/>
              </a:ext>
            </a:extLst>
          </p:cNvPr>
          <p:cNvSpPr>
            <a:spLocks noGrp="1"/>
          </p:cNvSpPr>
          <p:nvPr>
            <p:ph type="ftr" sz="quarter" idx="3"/>
          </p:nvPr>
        </p:nvSpPr>
        <p:spPr>
          <a:xfrm>
            <a:off x="457200" y="6492875"/>
            <a:ext cx="7698828"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8536B173-FAAC-4342-B0C9-7E4910AAA2FB}" type="datetime4">
              <a:rPr lang="en-US" smtClean="0"/>
              <a:t>September 5, 2017</a:t>
            </a:fld>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
        <p:nvSpPr>
          <p:cNvPr id="11" name="Footer Placeholder 4">
            <a:extLst>
              <a:ext uri="{FF2B5EF4-FFF2-40B4-BE49-F238E27FC236}">
                <a16:creationId xmlns:a16="http://schemas.microsoft.com/office/drawing/2014/main" id="{441BC0CB-4484-4E7D-A3E6-AD23645522D2}"/>
              </a:ext>
            </a:extLst>
          </p:cNvPr>
          <p:cNvSpPr>
            <a:spLocks noGrp="1"/>
          </p:cNvSpPr>
          <p:nvPr>
            <p:ph type="ftr" sz="quarter" idx="3"/>
          </p:nvPr>
        </p:nvSpPr>
        <p:spPr>
          <a:xfrm>
            <a:off x="457200" y="6492875"/>
            <a:ext cx="7698828"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003DE004-AA3C-4769-89E1-36C919BC448C}" type="datetime4">
              <a:rPr lang="en-US" smtClean="0"/>
              <a:t>September 5, 2017</a:t>
            </a:fld>
            <a:endParaRPr lang="en-US"/>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
        <p:nvSpPr>
          <p:cNvPr id="8" name="Footer Placeholder 4">
            <a:extLst>
              <a:ext uri="{FF2B5EF4-FFF2-40B4-BE49-F238E27FC236}">
                <a16:creationId xmlns:a16="http://schemas.microsoft.com/office/drawing/2014/main" id="{8EDB00C7-DBDB-4BCD-8C05-0428DF8D2F67}"/>
              </a:ext>
            </a:extLst>
          </p:cNvPr>
          <p:cNvSpPr>
            <a:spLocks noGrp="1"/>
          </p:cNvSpPr>
          <p:nvPr>
            <p:ph type="ftr" sz="quarter" idx="3"/>
          </p:nvPr>
        </p:nvSpPr>
        <p:spPr>
          <a:xfrm>
            <a:off x="457200" y="6492875"/>
            <a:ext cx="7698828"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BBADE475-E4AD-49D3-9196-DD34B8982871}" type="datetime4">
              <a:rPr lang="en-US" smtClean="0"/>
              <a:t>September 5, 2017</a:t>
            </a:fld>
            <a:endParaRPr lang="en-US" dirty="0"/>
          </a:p>
        </p:txBody>
      </p:sp>
      <p:sp>
        <p:nvSpPr>
          <p:cNvPr id="6" name="Footer Placeholder 4">
            <a:extLst>
              <a:ext uri="{FF2B5EF4-FFF2-40B4-BE49-F238E27FC236}">
                <a16:creationId xmlns:a16="http://schemas.microsoft.com/office/drawing/2014/main" id="{DAD129E8-7A0B-4AD0-AB80-D95B1EA79235}"/>
              </a:ext>
            </a:extLst>
          </p:cNvPr>
          <p:cNvSpPr>
            <a:spLocks noGrp="1"/>
          </p:cNvSpPr>
          <p:nvPr>
            <p:ph type="ftr" sz="quarter" idx="3"/>
          </p:nvPr>
        </p:nvSpPr>
        <p:spPr>
          <a:xfrm>
            <a:off x="457200" y="6492875"/>
            <a:ext cx="7698828"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07F23380-60DC-4CBF-802E-BA7348AB1D0B}" type="datetime4">
              <a:rPr lang="en-US" smtClean="0"/>
              <a:t>September 5, 2017</a:t>
            </a:fld>
            <a:endParaRPr lang="en-US" dirty="0"/>
          </a:p>
        </p:txBody>
      </p:sp>
      <p:sp>
        <p:nvSpPr>
          <p:cNvPr id="5" name="Footer Placeholder 4"/>
          <p:cNvSpPr>
            <a:spLocks noGrp="1"/>
          </p:cNvSpPr>
          <p:nvPr>
            <p:ph type="ftr" sz="quarter" idx="3"/>
          </p:nvPr>
        </p:nvSpPr>
        <p:spPr>
          <a:xfrm>
            <a:off x="457200" y="6492875"/>
            <a:ext cx="7698828"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6891"/>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16 EDUCATION</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EEAE9C10-0035-48F9-9989-4F17D2F32DFC}"/>
              </a:ext>
            </a:extLst>
          </p:cNvPr>
          <p:cNvSpPr>
            <a:spLocks noGrp="1"/>
          </p:cNvSpPr>
          <p:nvPr>
            <p:ph type="title" idx="4294967295"/>
          </p:nvPr>
        </p:nvSpPr>
        <p:spPr>
          <a:xfrm>
            <a:off x="0" y="788988"/>
            <a:ext cx="9144000" cy="735012"/>
          </a:xfrm>
        </p:spPr>
        <p:txBody>
          <a:bodyPr>
            <a:normAutofit/>
          </a:bodyPr>
          <a:lstStyle/>
          <a:p>
            <a:pPr algn="ctr"/>
            <a:r>
              <a:rPr lang="en-US" sz="3600" dirty="0" err="1"/>
              <a:t>INTRODUCTIOn</a:t>
            </a:r>
            <a:r>
              <a:rPr lang="en-US" sz="3600" dirty="0"/>
              <a:t> To </a:t>
            </a:r>
            <a:r>
              <a:rPr lang="en-US" sz="3600" dirty="0" err="1"/>
              <a:t>SOCIOLOGy</a:t>
            </a:r>
            <a:r>
              <a:rPr lang="en-US" sz="3600" baseline="0" dirty="0"/>
              <a:t> 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E86B738-5A05-47DE-B073-EBB1A8952079}"/>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President Eisenhower sent members of the 101st Airborne Division from Kentucky to escort black students into Little Rock Central High School after the governor of Arkansas tried to deny them entry. (Photo courtesy of the U.S. Army)</a:t>
            </a:r>
          </a:p>
        </p:txBody>
      </p:sp>
      <p:pic>
        <p:nvPicPr>
          <p:cNvPr id="2" name="Figure" descr="Armed National Guardsmen escorting black students up the outside stairs of a brick high school building."/>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36810" y="1122363"/>
            <a:ext cx="530369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16.9</a:t>
            </a:r>
          </a:p>
        </p:txBody>
      </p:sp>
    </p:spTree>
    <p:extLst>
      <p:ext uri="{BB962C8B-B14F-4D97-AF65-F5344CB8AC3E}">
        <p14:creationId xmlns:p14="http://schemas.microsoft.com/office/powerpoint/2010/main" val="212989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7608200B-C0B2-4DF3-B1F9-5CB54EF9230A}"/>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debate over the performance of charter schools vs. public schools is a charged one. Dozens of studies have been made on the topic, and some, as reflected in Stanford's CREDO study above, do not support the claim that charter schools always outperform public schools. (Source: Based on the CREDO study Multiple Choice: Charter School Performance in 16 States)</a:t>
            </a:r>
          </a:p>
        </p:txBody>
      </p:sp>
      <p:pic>
        <p:nvPicPr>
          <p:cNvPr id="4" name="Figure" descr="Pictured is a graph titled Charter School Performance Compared to Public Schools. 46% of students in charter schools and public schools performed at the same level. 37% of charter school students did worse and 17% of charter school students did bet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494" r="-44494"/>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16.10</a:t>
            </a:r>
          </a:p>
        </p:txBody>
      </p:sp>
    </p:spTree>
    <p:extLst>
      <p:ext uri="{BB962C8B-B14F-4D97-AF65-F5344CB8AC3E}">
        <p14:creationId xmlns:p14="http://schemas.microsoft.com/office/powerpoint/2010/main" val="417144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C06BFC16-F800-43A8-96A4-F649F2C29A6A}"/>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Students who do graduate from college are likely to begin a career in debt. (Photo courtesy of </a:t>
            </a:r>
            <a:r>
              <a:rPr lang="en-US" sz="1600"/>
              <a:t>Kevin Dooley/flickr</a:t>
            </a:r>
            <a:r>
              <a:rPr lang="en-US" sz="1600" dirty="0"/>
              <a:t>)</a:t>
            </a:r>
          </a:p>
          <a:p>
            <a:endParaRPr lang="en-US" sz="1600" dirty="0"/>
          </a:p>
        </p:txBody>
      </p:sp>
      <p:pic>
        <p:nvPicPr>
          <p:cNvPr id="4" name="Figure" descr="Eight girls graduating from college in their gowns, with their backs turned toward the camer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668" r="-19668"/>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16.1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8C39F622-557D-4A7A-B255-ED3D6D2D36D7}"/>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As can be seen by the trend in the graph, while the Federal Pell Grant maximum has risen slightly between 1976 and 2008, it has not been able to keep pace with the total cost of college.</a:t>
            </a:r>
            <a:endParaRPr lang="en-US" sz="1600" dirty="0">
              <a:solidFill>
                <a:schemeClr val="tx1"/>
              </a:solidFill>
            </a:endParaRPr>
          </a:p>
        </p:txBody>
      </p:sp>
      <p:pic>
        <p:nvPicPr>
          <p:cNvPr id="4" name="Figure" descr="Pictured is a graph titled Federal Pell Grants: Maximum Awards &amp; Totals College Costs. This includes tuition, fees, room, and board at a public four year university or college. In 1976, about $1,500 was the maximum pell grant award, and the total cost of school was about $2,000. In 1979, about $2,000 was the maximum pell grant award, and the total cost of school was about $2,750. In 1982, about $2,000 was the maximum pell grant award, and the total cost of school was about $3,100. In 1985, about $2,200 was the maximum pell grant award, and the total cost of school was about $4,200. In 1988, about $2,250 was the maximum pell grant award, and the total cost of school was about $5,000. In 1991, about $2,750 was the maximum pell grant award, and the total cost of school was about $5,500. In 1994, about $2,600 was the maximum pell grant award, and the total cost of school was about $6,500. In 1997, about $2,900 was the maximum pell grant award, and the total cost of school was about $7,700. In 2000, about $3,100 was the maximum pell grant award, and the total cost of school was about $8,500. In 2003, about $4,000 was the maximum pell grant award, and the total cost of school was about $10,500. In 2006, about $4,000 was the maximum pell grant award, and the total cost of school was about $13,000. In 2008, about $5,200 was the maximum pell grant award, and the total cost of school was about $14,50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713" r="-17713"/>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16.2</a:t>
            </a:r>
          </a:p>
        </p:txBody>
      </p:sp>
    </p:spTree>
    <p:extLst>
      <p:ext uri="{BB962C8B-B14F-4D97-AF65-F5344CB8AC3E}">
        <p14:creationId xmlns:p14="http://schemas.microsoft.com/office/powerpoint/2010/main" val="339366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3AC7372-A3C4-47B8-9DDE-2FFCB53A792F}"/>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solidFill>
                  <a:schemeClr val="tx1"/>
                </a:solidFill>
              </a:rPr>
              <a:t>These children are at a library in Singapore, where students are outperforming U.S. students on worldwide tests. (Photo courtesy of </a:t>
            </a:r>
            <a:r>
              <a:rPr lang="en-US" sz="1600" dirty="0" err="1">
                <a:solidFill>
                  <a:schemeClr val="tx1"/>
                </a:solidFill>
              </a:rPr>
              <a:t>kodomut</a:t>
            </a:r>
            <a:r>
              <a:rPr lang="en-US" sz="1600" dirty="0">
                <a:solidFill>
                  <a:schemeClr val="tx1"/>
                </a:solidFill>
              </a:rPr>
              <a:t>/</a:t>
            </a:r>
            <a:r>
              <a:rPr lang="en-US" sz="1600" dirty="0" err="1">
                <a:solidFill>
                  <a:schemeClr val="tx1"/>
                </a:solidFill>
              </a:rPr>
              <a:t>flickr</a:t>
            </a:r>
            <a:r>
              <a:rPr lang="en-US" sz="1600" dirty="0">
                <a:solidFill>
                  <a:schemeClr val="tx1"/>
                </a:solidFill>
              </a:rPr>
              <a:t>)</a:t>
            </a:r>
          </a:p>
        </p:txBody>
      </p:sp>
      <p:pic>
        <p:nvPicPr>
          <p:cNvPr id="2" name="Figure" descr="Young students looking at books at a table.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6749" y="1122363"/>
            <a:ext cx="5263815"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16.3</a:t>
            </a:r>
          </a:p>
        </p:txBody>
      </p:sp>
    </p:spTree>
    <p:extLst>
      <p:ext uri="{BB962C8B-B14F-4D97-AF65-F5344CB8AC3E}">
        <p14:creationId xmlns:p14="http://schemas.microsoft.com/office/powerpoint/2010/main" val="288137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56BB041-F332-406A-8D73-D2E996A3AEAA}"/>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Parents teaching their children to cook provide an informal education. (Photo courtesy of </a:t>
            </a:r>
            <a:r>
              <a:rPr lang="en-US" sz="1600" dirty="0" err="1">
                <a:solidFill>
                  <a:schemeClr val="tx1"/>
                </a:solidFill>
              </a:rPr>
              <a:t>eyeliam</a:t>
            </a:r>
            <a:r>
              <a:rPr lang="en-US" sz="1600" dirty="0">
                <a:solidFill>
                  <a:schemeClr val="tx1"/>
                </a:solidFill>
              </a:rPr>
              <a:t>/</a:t>
            </a:r>
            <a:r>
              <a:rPr lang="en-US" sz="1600" dirty="0" err="1">
                <a:solidFill>
                  <a:schemeClr val="tx1"/>
                </a:solidFill>
              </a:rPr>
              <a:t>flickr</a:t>
            </a:r>
            <a:r>
              <a:rPr lang="en-US" sz="1600" dirty="0">
                <a:solidFill>
                  <a:schemeClr val="tx1"/>
                </a:solidFill>
              </a:rPr>
              <a:t>)</a:t>
            </a:r>
          </a:p>
        </p:txBody>
      </p:sp>
      <p:pic>
        <p:nvPicPr>
          <p:cNvPr id="2" name="Figure" descr="A woman and young boy in the kitchen frosting cookie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00493" y="1108075"/>
            <a:ext cx="3945663"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16.4</a:t>
            </a:r>
          </a:p>
        </p:txBody>
      </p:sp>
    </p:spTree>
    <p:extLst>
      <p:ext uri="{BB962C8B-B14F-4D97-AF65-F5344CB8AC3E}">
        <p14:creationId xmlns:p14="http://schemas.microsoft.com/office/powerpoint/2010/main" val="23675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A76CFD70-8DA2-4B74-9736-E630BDBDE69E}"/>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4" name="Figure" descr="A graph titled Public Elementary-Secondary School System Revenue by Source and State: Fiscal Year 2012. The graph shows how much money schools in all 50 states get from federal revenue, state revenue, and local revenue. South Dakota gets about 1.2 billion total funding. North Dakota gets about 1.2 billion total funding. The District of Columbia gets about 1.25 billion total funding. Vermont gets about 1.6 billion in funding. Montana gets about 1.62 billion total funding. Wyoming gets about 1.62 billion in funding. Delaware gets about 1.8 billion total funding. Idaho gets about 1.9 billion total funding. Rhode Island gets about 2.1 billion total funding. Alaska gets about 2.2 billion total funding. Hawaii gets about 2.5 billion total funding. Maine gets about 2.5 billion total funding. New Hampshire gets about 2.7 billion total funding. New Mexico gets about 3.5 billon total funding. Nebraska gets about 3.6 billion total funding. West Virginia gets about 3.9 billion total funding. Nevada gets about 4.1 billion total funding. Utah gets about 4.15 billion total funding. Mississippi gets about 4.3 billion total funding. Arkansas gets about 5.1 billion total funding. Kansas gets about 5.5 billion total funding. Oklahoma gets about 5.6 billion total funding. Iowa gets about 6 billion total funding. Oregon gets about 6 billion total funding. Alabama gets about 7 billion total funding. Kentucky gets about 7 billion total funding. Arizona gets about 7.2 billion total funding. South Carolina gets about 7.2 billion total funding. Louisiana gets about 7.3 billion total funding. Colorado gets about 8 billion total funding. Tennessee gets about 8.3 billion total funding. Connecticut gets about 9.9 billion total funding. Missouri gets about 9.9 billion total funding. Wisconsin gets about 11 billion total funding. Washington gets about 12 billion total funding. Indiana gets about 13 billion total funding. North Carolina gets about 13.5 billion total funding. Maryland gets about 14 billion total funding. Virginia gets about 10.5 billion total funding. Massachusetts gets about 16 billion total funding. Georgia gets about 18 billion total funding. Michigan 18 billion total funding. Ohio gets about 22 billion total funding. Florida gets about 24 billion total funding. Pennsylvania gets about 26 billion total funding. New Jersey gets about 24 billion total funding. Illinois gets about 28 billion total funding. Texas gets about 49 billion total funding. New York gets about 58 billion total funding. California gets about 65 billion total funding."/>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14930" y="1244646"/>
            <a:ext cx="3979703" cy="4983070"/>
          </a:xfrm>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chemeClr val="tx1"/>
                </a:solidFill>
              </a:rPr>
              <a:t>How has your state’s revenue affected your educational opportunities? (Graph courtesy of Census of Governments: Survey of School System Finances 2012)</a:t>
            </a: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16.5</a:t>
            </a:r>
          </a:p>
        </p:txBody>
      </p:sp>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282771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25813A9-3A73-47DF-B6C7-58522242FAE2}"/>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teacher’s authority in the classroom is a way in which education fulfills the manifest functions of social control. (Photo courtesy of Tulane Public Relations/</a:t>
            </a:r>
            <a:r>
              <a:rPr lang="en-US" sz="1600" dirty="0" err="1"/>
              <a:t>flickr</a:t>
            </a:r>
            <a:r>
              <a:rPr lang="en-US" sz="1600" dirty="0"/>
              <a:t>)</a:t>
            </a:r>
          </a:p>
        </p:txBody>
      </p:sp>
      <p:pic>
        <p:nvPicPr>
          <p:cNvPr id="2" name="Figure" descr="Teacher and high school students in a classroom looking at the projection screen in the front of the classroo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44822" y="1122363"/>
            <a:ext cx="528766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16.6</a:t>
            </a:r>
          </a:p>
        </p:txBody>
      </p:sp>
    </p:spTree>
    <p:extLst>
      <p:ext uri="{BB962C8B-B14F-4D97-AF65-F5344CB8AC3E}">
        <p14:creationId xmlns:p14="http://schemas.microsoft.com/office/powerpoint/2010/main" val="76023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428516D-0537-471E-BE60-9DD44376C54A}"/>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Starting each day with the Pledge of Allegiance is one way in which students are taught patriotism. (Photo courtesy of Jeff Turner/</a:t>
            </a:r>
            <a:r>
              <a:rPr lang="en-US" sz="1600" dirty="0" err="1"/>
              <a:t>flickr</a:t>
            </a:r>
            <a:r>
              <a:rPr lang="en-US" sz="1600" dirty="0"/>
              <a:t>)</a:t>
            </a:r>
            <a:r>
              <a:rPr lang="en-US" sz="1600" dirty="0">
                <a:solidFill>
                  <a:schemeClr val="tx1"/>
                </a:solidFill>
              </a:rPr>
              <a:t>.</a:t>
            </a:r>
            <a:endParaRPr lang="en-US" sz="1600" dirty="0"/>
          </a:p>
        </p:txBody>
      </p:sp>
      <p:pic>
        <p:nvPicPr>
          <p:cNvPr id="2" name="Figure" descr="A young boy is shown from behind saluting the American flag flying from a flagpole.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16.7</a:t>
            </a:r>
          </a:p>
        </p:txBody>
      </p:sp>
    </p:spTree>
    <p:extLst>
      <p:ext uri="{BB962C8B-B14F-4D97-AF65-F5344CB8AC3E}">
        <p14:creationId xmlns:p14="http://schemas.microsoft.com/office/powerpoint/2010/main" val="164076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6CBF5A6-5014-49D2-8476-1FEE49CCCD17}"/>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Conflict theorists see the education system as a means by which those in power stay in power. (Photo courtesy Thomas Ricker/</a:t>
            </a:r>
            <a:r>
              <a:rPr lang="en-US" sz="1600" dirty="0" err="1"/>
              <a:t>flickr</a:t>
            </a:r>
            <a:r>
              <a:rPr lang="en-US" sz="1600" dirty="0"/>
              <a:t>)</a:t>
            </a:r>
          </a:p>
        </p:txBody>
      </p:sp>
      <p:pic>
        <p:nvPicPr>
          <p:cNvPr id="2" name="Figure" descr="Boy kicking a soccer ball on a playground toward three other boys who are caged against a wall by a small metal goal post. The boys are crying or holding their ear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48810" y="1122363"/>
            <a:ext cx="5279693"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16.8</a:t>
            </a:r>
          </a:p>
        </p:txBody>
      </p:sp>
    </p:spTree>
    <p:extLst>
      <p:ext uri="{BB962C8B-B14F-4D97-AF65-F5344CB8AC3E}">
        <p14:creationId xmlns:p14="http://schemas.microsoft.com/office/powerpoint/2010/main" val="526940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933</Words>
  <Application>Microsoft Office PowerPoint</Application>
  <PresentationFormat>On-screen Show (4:3)</PresentationFormat>
  <Paragraphs>33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Calibri</vt:lpstr>
      <vt:lpstr>Essential</vt:lpstr>
      <vt:lpstr>INTRODUCTIOn To SOCIOLOGy 2E</vt:lpstr>
      <vt:lpstr>Figure 16.1</vt:lpstr>
      <vt:lpstr>Figure 16.2</vt:lpstr>
      <vt:lpstr>Figure 16.3</vt:lpstr>
      <vt:lpstr>Figure 16.4</vt:lpstr>
      <vt:lpstr>Figure 16.5</vt:lpstr>
      <vt:lpstr>Figure 16.6</vt:lpstr>
      <vt:lpstr>Figure 16.7</vt:lpstr>
      <vt:lpstr>Figure 16.8</vt:lpstr>
      <vt:lpstr>Figure 16.9</vt:lpstr>
      <vt:lpstr>Figure 16.10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16 - Education</dc:title>
  <dc:creator>Spuddy McSpare</dc:creator>
  <cp:lastModifiedBy>Conversion_09</cp:lastModifiedBy>
  <cp:revision>74</cp:revision>
  <dcterms:created xsi:type="dcterms:W3CDTF">2012-06-04T02:13:36Z</dcterms:created>
  <dcterms:modified xsi:type="dcterms:W3CDTF">2017-09-05T13:21:18Z</dcterms:modified>
</cp:coreProperties>
</file>