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9"/>
  </p:notesMasterIdLst>
  <p:handoutMasterIdLst>
    <p:handoutMasterId r:id="rId20"/>
  </p:handoutMasterIdLst>
  <p:sldIdLst>
    <p:sldId id="256" r:id="rId2"/>
    <p:sldId id="277" r:id="rId3"/>
    <p:sldId id="296" r:id="rId4"/>
    <p:sldId id="279" r:id="rId5"/>
    <p:sldId id="280" r:id="rId6"/>
    <p:sldId id="281" r:id="rId7"/>
    <p:sldId id="282" r:id="rId8"/>
    <p:sldId id="283" r:id="rId9"/>
    <p:sldId id="284" r:id="rId10"/>
    <p:sldId id="285" r:id="rId11"/>
    <p:sldId id="288" r:id="rId12"/>
    <p:sldId id="286" r:id="rId13"/>
    <p:sldId id="289" r:id="rId14"/>
    <p:sldId id="290" r:id="rId15"/>
    <p:sldId id="291" r:id="rId16"/>
    <p:sldId id="292" r:id="rId17"/>
    <p:sldId id="29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5417" autoAdjust="0"/>
  </p:normalViewPr>
  <p:slideViewPr>
    <p:cSldViewPr snapToGrid="0" snapToObjects="1">
      <p:cViewPr varScale="1">
        <p:scale>
          <a:sx n="108" d="100"/>
          <a:sy n="108" d="100"/>
        </p:scale>
        <p:origin x="-11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D8000-D255-4297-9F25-42E2865B3EFA}"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B85B-83A9-48C1-9248-8FFFCB9E94F1}" type="slidenum">
              <a:rPr lang="en-US" smtClean="0"/>
              <a:t>‹#›</a:t>
            </a:fld>
            <a:endParaRPr lang="en-US"/>
          </a:p>
        </p:txBody>
      </p:sp>
    </p:spTree>
    <p:extLst>
      <p:ext uri="{BB962C8B-B14F-4D97-AF65-F5344CB8AC3E}">
        <p14:creationId xmlns:p14="http://schemas.microsoft.com/office/powerpoint/2010/main" val="73958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E1B17AA3-A015-4422-8343-67A9A2DC1498}" type="datetime4">
              <a:rPr lang="en-US" smtClean="0"/>
              <a:t>September 5, 2017</a:t>
            </a:fld>
            <a:endParaRPr lang="en-US"/>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
        <p:nvSpPr>
          <p:cNvPr id="8" name="Footer Placeholder 4">
            <a:extLst>
              <a:ext uri="{FF2B5EF4-FFF2-40B4-BE49-F238E27FC236}">
                <a16:creationId xmlns="" xmlns:a16="http://schemas.microsoft.com/office/drawing/2014/main" id="{48070A6C-6A33-4834-AB4E-F8D964D340EC}"/>
              </a:ext>
            </a:extLst>
          </p:cNvPr>
          <p:cNvSpPr>
            <a:spLocks noGrp="1"/>
          </p:cNvSpPr>
          <p:nvPr>
            <p:ph type="ftr" sz="quarter" idx="3"/>
          </p:nvPr>
        </p:nvSpPr>
        <p:spPr>
          <a:xfrm>
            <a:off x="457200" y="6492875"/>
            <a:ext cx="7697972"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5DA4324E-F447-4226-99B7-F2A1FEB8022E}" type="datetime4">
              <a:rPr lang="en-US" smtClean="0"/>
              <a:t>September 5, 2017</a:t>
            </a:fld>
            <a:endParaRPr lang="en-US"/>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
        <p:nvSpPr>
          <p:cNvPr id="11" name="Footer Placeholder 4">
            <a:extLst>
              <a:ext uri="{FF2B5EF4-FFF2-40B4-BE49-F238E27FC236}">
                <a16:creationId xmlns="" xmlns:a16="http://schemas.microsoft.com/office/drawing/2014/main" id="{F4E6EB0A-B46E-46FF-9EF8-68C7195DF5F5}"/>
              </a:ext>
            </a:extLst>
          </p:cNvPr>
          <p:cNvSpPr>
            <a:spLocks noGrp="1"/>
          </p:cNvSpPr>
          <p:nvPr>
            <p:ph type="ftr" sz="quarter" idx="3"/>
          </p:nvPr>
        </p:nvSpPr>
        <p:spPr>
          <a:xfrm>
            <a:off x="457200" y="6492875"/>
            <a:ext cx="7697972"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BD61AAEF-FFB6-4E6D-9FFB-9C9DF4FBA097}" type="datetime4">
              <a:rPr lang="en-US" smtClean="0"/>
              <a:t>September 5, 2017</a:t>
            </a:fld>
            <a:endParaRPr lang="en-US"/>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
        <p:nvSpPr>
          <p:cNvPr id="8" name="Footer Placeholder 4">
            <a:extLst>
              <a:ext uri="{FF2B5EF4-FFF2-40B4-BE49-F238E27FC236}">
                <a16:creationId xmlns="" xmlns:a16="http://schemas.microsoft.com/office/drawing/2014/main" id="{75E84DF7-9F7F-4088-B7DD-2F76A2CB6DB3}"/>
              </a:ext>
            </a:extLst>
          </p:cNvPr>
          <p:cNvSpPr>
            <a:spLocks noGrp="1"/>
          </p:cNvSpPr>
          <p:nvPr>
            <p:ph type="ftr" sz="quarter" idx="3"/>
          </p:nvPr>
        </p:nvSpPr>
        <p:spPr>
          <a:xfrm>
            <a:off x="457200" y="6492875"/>
            <a:ext cx="7697972"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3BE37F49-ADE7-4466-A671-7841912CA5DC}" type="datetime4">
              <a:rPr lang="en-US" smtClean="0"/>
              <a:t>September 5, 2017</a:t>
            </a:fld>
            <a:endParaRPr lang="en-US" dirty="0"/>
          </a:p>
        </p:txBody>
      </p:sp>
      <p:sp>
        <p:nvSpPr>
          <p:cNvPr id="6" name="Footer Placeholder 4">
            <a:extLst>
              <a:ext uri="{FF2B5EF4-FFF2-40B4-BE49-F238E27FC236}">
                <a16:creationId xmlns="" xmlns:a16="http://schemas.microsoft.com/office/drawing/2014/main" id="{01198B7C-40F6-4770-BF69-2B85F7019679}"/>
              </a:ext>
            </a:extLst>
          </p:cNvPr>
          <p:cNvSpPr>
            <a:spLocks noGrp="1"/>
          </p:cNvSpPr>
          <p:nvPr>
            <p:ph type="ftr" sz="quarter" idx="3"/>
          </p:nvPr>
        </p:nvSpPr>
        <p:spPr>
          <a:xfrm>
            <a:off x="457200" y="6492875"/>
            <a:ext cx="7697972"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D4F98469-D7EF-463A-910E-91658C512D99}" type="datetime4">
              <a:rPr lang="en-US" smtClean="0"/>
              <a:t>September 5, 2017</a:t>
            </a:fld>
            <a:endParaRPr lang="en-US" dirty="0"/>
          </a:p>
        </p:txBody>
      </p:sp>
      <p:sp>
        <p:nvSpPr>
          <p:cNvPr id="5" name="Footer Placeholder 4"/>
          <p:cNvSpPr>
            <a:spLocks noGrp="1"/>
          </p:cNvSpPr>
          <p:nvPr>
            <p:ph type="ftr" sz="quarter" idx="3"/>
          </p:nvPr>
        </p:nvSpPr>
        <p:spPr>
          <a:xfrm>
            <a:off x="457200" y="6492875"/>
            <a:ext cx="7697972"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775854"/>
            <a:ext cx="1226434" cy="833592"/>
          </a:xfrm>
          <a:prstGeom prst="rect">
            <a:avLst/>
          </a:prstGeom>
        </p:spPr>
      </p:pic>
      <p:pic>
        <p:nvPicPr>
          <p:cNvPr id="4" name="Figure" descr="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6895"/>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20 POPULATION, URBANIZATION, AND THE ENVIRONMENT</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 xmlns:a16="http://schemas.microsoft.com/office/drawing/2014/main" id="{F86392F5-B059-4EFF-AEC5-1D1B6E6821CE}"/>
              </a:ext>
            </a:extLst>
          </p:cNvPr>
          <p:cNvSpPr>
            <a:spLocks noGrp="1"/>
          </p:cNvSpPr>
          <p:nvPr>
            <p:ph type="title" idx="4294967295"/>
          </p:nvPr>
        </p:nvSpPr>
        <p:spPr>
          <a:xfrm>
            <a:off x="0" y="702489"/>
            <a:ext cx="9144000" cy="735012"/>
          </a:xfrm>
        </p:spPr>
        <p:txBody>
          <a:bodyPr>
            <a:normAutofit/>
          </a:bodyPr>
          <a:lstStyle/>
          <a:p>
            <a:pPr algn="ctr"/>
            <a:r>
              <a:rPr lang="en-US" sz="3600" dirty="0"/>
              <a:t>INTRODUCTION TO SOCIOLOGY</a:t>
            </a:r>
            <a:r>
              <a:rPr lang="en-US" sz="3600" baseline="0" dirty="0"/>
              <a:t> 2E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35161FE4-7B49-4895-9F63-6A80B37D8784}"/>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As this chart illustrates, the shift from rural to urban living in the United States has been dramatic and continuous. (Graph courtesy of the U.S. Census Bureau)</a:t>
            </a:r>
          </a:p>
        </p:txBody>
      </p:sp>
      <p:pic>
        <p:nvPicPr>
          <p:cNvPr id="2" name="Figure" descr="A chart illustrating the growing percentage of the U.S. population living in urban areas in comparison to rural areas from 1800 (roughly 10 percent) to (roughly 75 percent). "/>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1926111" y="1230711"/>
            <a:ext cx="5125090" cy="3283740"/>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20.9</a:t>
            </a:r>
          </a:p>
        </p:txBody>
      </p:sp>
    </p:spTree>
    <p:extLst>
      <p:ext uri="{BB962C8B-B14F-4D97-AF65-F5344CB8AC3E}">
        <p14:creationId xmlns:p14="http://schemas.microsoft.com/office/powerpoint/2010/main" val="109950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FCADA13D-F43D-4490-AFA4-72BF89027819}"/>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suburban sprawl in Toronto means long commutes and traffic congestion. (Photo courtesy of </a:t>
            </a:r>
            <a:r>
              <a:rPr lang="en-US" sz="1600" dirty="0" err="1"/>
              <a:t>Payon</a:t>
            </a:r>
            <a:r>
              <a:rPr lang="en-US" sz="1600" dirty="0"/>
              <a:t> Chung/</a:t>
            </a:r>
            <a:r>
              <a:rPr lang="en-US" sz="1600" dirty="0" err="1"/>
              <a:t>flickr</a:t>
            </a:r>
            <a:r>
              <a:rPr lang="en-US" sz="1600" dirty="0"/>
              <a:t>)</a:t>
            </a:r>
          </a:p>
        </p:txBody>
      </p:sp>
      <p:pic>
        <p:nvPicPr>
          <p:cNvPr id="2" name="Figure" descr="An aerial view of Toronto’s suburbs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20.10</a:t>
            </a:r>
          </a:p>
        </p:txBody>
      </p:sp>
    </p:spTree>
    <p:extLst>
      <p:ext uri="{BB962C8B-B14F-4D97-AF65-F5344CB8AC3E}">
        <p14:creationId xmlns:p14="http://schemas.microsoft.com/office/powerpoint/2010/main" val="393206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27A22E49-37F5-4093-8F78-546F5AC26E83}"/>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illustration depicts the zones that make up a city in the concentric zone model. (Photo courtesy of </a:t>
            </a:r>
            <a:r>
              <a:rPr lang="is-IS" sz="1600" dirty="0"/>
              <a:t>Zeimusu/Wikimedia Commons)</a:t>
            </a:r>
            <a:endParaRPr lang="en-US" sz="1600" dirty="0"/>
          </a:p>
        </p:txBody>
      </p:sp>
      <p:pic>
        <p:nvPicPr>
          <p:cNvPr id="2" name="Figure" descr="A model of the five zones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57200" y="1280156"/>
            <a:ext cx="8062913" cy="3184850"/>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20.11</a:t>
            </a:r>
          </a:p>
        </p:txBody>
      </p:sp>
    </p:spTree>
    <p:extLst>
      <p:ext uri="{BB962C8B-B14F-4D97-AF65-F5344CB8AC3E}">
        <p14:creationId xmlns:p14="http://schemas.microsoft.com/office/powerpoint/2010/main" val="295647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E95E0E88-E243-4B69-83DE-4C7FAE9E47D2}"/>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Too little land for grazing means starving cattle. (Photo courtesy of </a:t>
            </a:r>
            <a:r>
              <a:rPr lang="en-US" sz="1600" dirty="0" err="1"/>
              <a:t>newbeatphoto</a:t>
            </a:r>
            <a:r>
              <a:rPr lang="en-US" sz="1600" dirty="0"/>
              <a:t>/</a:t>
            </a:r>
            <a:r>
              <a:rPr lang="en-US" sz="1600" dirty="0" err="1"/>
              <a:t>flickr</a:t>
            </a:r>
            <a:r>
              <a:rPr lang="en-US" sz="1600" dirty="0"/>
              <a:t>)</a:t>
            </a:r>
          </a:p>
        </p:txBody>
      </p:sp>
      <p:pic>
        <p:nvPicPr>
          <p:cNvPr id="2" name="Figure" descr="Skinny, sickly cows walking through dry dirt are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3329" y="1122363"/>
            <a:ext cx="5250655"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20.12</a:t>
            </a:r>
          </a:p>
        </p:txBody>
      </p:sp>
    </p:spTree>
    <p:extLst>
      <p:ext uri="{BB962C8B-B14F-4D97-AF65-F5344CB8AC3E}">
        <p14:creationId xmlns:p14="http://schemas.microsoft.com/office/powerpoint/2010/main" val="145458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F13EC738-048F-4BC5-A34C-3828503E1635}"/>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Where should garbage go when you’ve run out of room? This is a question that is increasingly pressing the planet. (Photo courtesy of Kevin </a:t>
            </a:r>
            <a:r>
              <a:rPr lang="en-US" sz="1600" dirty="0" err="1"/>
              <a:t>Krejci</a:t>
            </a:r>
            <a:r>
              <a:rPr lang="en-US" sz="1600" dirty="0"/>
              <a:t>/</a:t>
            </a:r>
            <a:r>
              <a:rPr lang="en-US" sz="1600" dirty="0" err="1"/>
              <a:t>flickr</a:t>
            </a:r>
            <a:r>
              <a:rPr lang="en-US" sz="1600" dirty="0"/>
              <a:t>)</a:t>
            </a:r>
          </a:p>
        </p:txBody>
      </p:sp>
      <p:pic>
        <p:nvPicPr>
          <p:cNvPr id="2" name="Figure" descr="A pile of garbage and grasses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56749" y="1122363"/>
            <a:ext cx="5263815"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20.13</a:t>
            </a:r>
          </a:p>
        </p:txBody>
      </p:sp>
    </p:spTree>
    <p:extLst>
      <p:ext uri="{BB962C8B-B14F-4D97-AF65-F5344CB8AC3E}">
        <p14:creationId xmlns:p14="http://schemas.microsoft.com/office/powerpoint/2010/main" val="235441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28859E2B-DB9E-4D07-8A5C-72629268C909}"/>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 parking lot filled with electronic waste, known as e-waste. (Photo courtesy of U.S. Army Environmental Command/</a:t>
            </a:r>
            <a:r>
              <a:rPr lang="en-US" sz="1600" dirty="0" err="1"/>
              <a:t>flickr</a:t>
            </a:r>
            <a:r>
              <a:rPr lang="en-US" sz="1600" dirty="0"/>
              <a:t>)</a:t>
            </a:r>
          </a:p>
        </p:txBody>
      </p:sp>
      <p:pic>
        <p:nvPicPr>
          <p:cNvPr id="2" name="Figure" descr="A lot filled with computers and other old electronics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60701" y="1122363"/>
            <a:ext cx="525591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20.14</a:t>
            </a:r>
          </a:p>
        </p:txBody>
      </p:sp>
    </p:spTree>
    <p:extLst>
      <p:ext uri="{BB962C8B-B14F-4D97-AF65-F5344CB8AC3E}">
        <p14:creationId xmlns:p14="http://schemas.microsoft.com/office/powerpoint/2010/main" val="1092960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65AD8857-5599-42EE-838B-A20FF0EE2FB2}"/>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An aerial view of the Gulf Coast, taken in May of 2010, illustrates the damage done by the BP </a:t>
            </a:r>
            <a:r>
              <a:rPr lang="en-US" sz="1600" i="1" dirty="0"/>
              <a:t>Deep Water Horizon </a:t>
            </a:r>
            <a:r>
              <a:rPr lang="en-US" sz="1600" dirty="0"/>
              <a:t>spill. (Photo courtesy of Jeff Warren/</a:t>
            </a:r>
            <a:r>
              <a:rPr lang="en-US" sz="1600" dirty="0" err="1"/>
              <a:t>flickr</a:t>
            </a:r>
            <a:r>
              <a:rPr lang="en-US" sz="1600" dirty="0"/>
              <a:t>)</a:t>
            </a:r>
          </a:p>
        </p:txBody>
      </p:sp>
      <p:pic>
        <p:nvPicPr>
          <p:cNvPr id="2" name="Figure" descr="An airplane view of oil-clogged sandbars and the surrounding ocean water tainted by oil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52785" y="1122363"/>
            <a:ext cx="527174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20.15</a:t>
            </a:r>
          </a:p>
        </p:txBody>
      </p:sp>
    </p:spTree>
    <p:extLst>
      <p:ext uri="{BB962C8B-B14F-4D97-AF65-F5344CB8AC3E}">
        <p14:creationId xmlns:p14="http://schemas.microsoft.com/office/powerpoint/2010/main" val="3445480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6E8C97D7-5D78-4F29-A2C3-FBFC9E46A0B4}"/>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Oil on the gulf shore beaches caused great destruction, killing marine and land animals and crippling local business. (Photo courtesy of AV8ter/</a:t>
            </a:r>
            <a:r>
              <a:rPr lang="en-US" sz="1600" dirty="0" err="1"/>
              <a:t>flickr</a:t>
            </a:r>
            <a:r>
              <a:rPr lang="en-US" sz="1600" dirty="0"/>
              <a:t>)</a:t>
            </a:r>
          </a:p>
        </p:txBody>
      </p:sp>
      <p:pic>
        <p:nvPicPr>
          <p:cNvPr id="2" name="Figure" descr="Oil spilled on a beach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20.16</a:t>
            </a:r>
          </a:p>
        </p:txBody>
      </p:sp>
    </p:spTree>
    <p:extLst>
      <p:ext uri="{BB962C8B-B14F-4D97-AF65-F5344CB8AC3E}">
        <p14:creationId xmlns:p14="http://schemas.microsoft.com/office/powerpoint/2010/main" val="97332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 xmlns:a16="http://schemas.microsoft.com/office/drawing/2014/main" id="{E53005DB-45A8-48CA-87E5-A7EEDD6E9557}"/>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Sights like this are common for anyone who lives near the water, creating problems not only for the residents but for the health of ecosystems. (Photo courtesy of Jim Linwood/</a:t>
            </a:r>
            <a:r>
              <a:rPr lang="en-US" sz="1600" dirty="0" err="1"/>
              <a:t>flickr</a:t>
            </a:r>
            <a:r>
              <a:rPr lang="en-US" sz="1600" dirty="0"/>
              <a:t>)</a:t>
            </a:r>
          </a:p>
        </p:txBody>
      </p:sp>
      <p:pic>
        <p:nvPicPr>
          <p:cNvPr id="3" name="Figure" descr="A photo of garbage that is washed up against a concrete wa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404" r="-6404"/>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A1FB5965-40EB-40C9-973A-CEC2F554A925}"/>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is a Marcellus shale gas-drilling site in Lycoming County, Pennsylvania. (Photo courtesy of Nicholas A. </a:t>
            </a:r>
            <a:r>
              <a:rPr lang="en-US" sz="1600" dirty="0" err="1"/>
              <a:t>Tonelli</a:t>
            </a:r>
            <a:r>
              <a:rPr lang="en-US" sz="1600" dirty="0"/>
              <a:t>/</a:t>
            </a:r>
            <a:r>
              <a:rPr lang="en-US" sz="1600" dirty="0" err="1"/>
              <a:t>flickr</a:t>
            </a:r>
            <a:r>
              <a:rPr lang="en-US" sz="1600" dirty="0"/>
              <a:t>)</a:t>
            </a:r>
          </a:p>
        </p:txBody>
      </p:sp>
      <p:pic>
        <p:nvPicPr>
          <p:cNvPr id="2" name="Figure" descr="This is a photo of a shale drilling platform below a forested hi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 r="18"/>
          <a:stretch>
            <a:fillRect/>
          </a:stretch>
        </p:blipFill>
        <p:spPr>
          <a:xfrm>
            <a:off x="2292350" y="1122363"/>
            <a:ext cx="4392613"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20.2</a:t>
            </a:r>
          </a:p>
        </p:txBody>
      </p:sp>
    </p:spTree>
    <p:extLst>
      <p:ext uri="{BB962C8B-B14F-4D97-AF65-F5344CB8AC3E}">
        <p14:creationId xmlns:p14="http://schemas.microsoft.com/office/powerpoint/2010/main" val="2675401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A3AC2BD5-2921-493E-99ED-3C02B8C03495}"/>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At over 7 billion, Earth’s population is always on the move. (Photo courtesy of David </a:t>
            </a:r>
            <a:r>
              <a:rPr lang="en-US" sz="1600" dirty="0" err="1"/>
              <a:t>Sim</a:t>
            </a:r>
            <a:r>
              <a:rPr lang="en-US" sz="1600" dirty="0"/>
              <a:t>/</a:t>
            </a:r>
            <a:r>
              <a:rPr lang="en-US" sz="1600" dirty="0" err="1"/>
              <a:t>flickr</a:t>
            </a:r>
            <a:r>
              <a:rPr lang="en-US" sz="1600" dirty="0"/>
              <a:t>)</a:t>
            </a:r>
          </a:p>
        </p:txBody>
      </p:sp>
      <p:pic>
        <p:nvPicPr>
          <p:cNvPr id="2" name="Figure" descr="A street filled with people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20.3</a:t>
            </a:r>
          </a:p>
        </p:txBody>
      </p:sp>
    </p:spTree>
    <p:extLst>
      <p:ext uri="{BB962C8B-B14F-4D97-AF65-F5344CB8AC3E}">
        <p14:creationId xmlns:p14="http://schemas.microsoft.com/office/powerpoint/2010/main" val="155111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C2F27CA1-0C20-480B-8DAA-81AFEFF9CE40}"/>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population pyramid shows the breakdown of the 2010 U.S. population according to age and sex. (Graph courtesy of Econ </a:t>
            </a:r>
            <a:r>
              <a:rPr lang="en-US" sz="1600" dirty="0" err="1"/>
              <a:t>Proph</a:t>
            </a:r>
            <a:r>
              <a:rPr lang="en-US" sz="1600" dirty="0"/>
              <a:t> blog and the U.S. Census Bureau)</a:t>
            </a:r>
          </a:p>
        </p:txBody>
      </p:sp>
      <p:pic>
        <p:nvPicPr>
          <p:cNvPr id="2" name="Figure" descr="A pyramid graph depicting the 2011 population of the United States, grouped by ag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832786" y="1122363"/>
            <a:ext cx="5311740"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20.4</a:t>
            </a:r>
          </a:p>
        </p:txBody>
      </p:sp>
    </p:spTree>
    <p:extLst>
      <p:ext uri="{BB962C8B-B14F-4D97-AF65-F5344CB8AC3E}">
        <p14:creationId xmlns:p14="http://schemas.microsoft.com/office/powerpoint/2010/main" val="1503662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CD97AC8A-E372-4B0D-90C0-6220E930B254}"/>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b="1" dirty="0">
                <a:solidFill>
                  <a:srgbClr val="6CB255"/>
                </a:solidFill>
              </a:rPr>
              <a:t>Projected Population in Africa </a:t>
            </a:r>
            <a:r>
              <a:rPr lang="en-US" sz="1600" dirty="0"/>
              <a:t>This graph shows the population growth of countries located on the African continent, many of which have high fertility rates. (Graph courtesy of USAID)</a:t>
            </a:r>
          </a:p>
        </p:txBody>
      </p:sp>
      <p:pic>
        <p:nvPicPr>
          <p:cNvPr id="2" name="Figure" descr="A graph projecting the growing population of Africa."/>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039321" y="1122363"/>
            <a:ext cx="689867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20.5</a:t>
            </a:r>
          </a:p>
        </p:txBody>
      </p:sp>
    </p:spTree>
    <p:extLst>
      <p:ext uri="{BB962C8B-B14F-4D97-AF65-F5344CB8AC3E}">
        <p14:creationId xmlns:p14="http://schemas.microsoft.com/office/powerpoint/2010/main" val="87581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70809739-4394-4BB1-B794-1F3A08823DF3}"/>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b="1" dirty="0">
                <a:solidFill>
                  <a:srgbClr val="6CB255"/>
                </a:solidFill>
              </a:rPr>
              <a:t>Projected Population in the United States </a:t>
            </a:r>
            <a:r>
              <a:rPr lang="en-US" sz="1600" dirty="0"/>
              <a:t>The United States has an intermediate fertility rate, and therefore, a comparatively moderate projected population growth. (Graph courtesy of USAID)</a:t>
            </a:r>
          </a:p>
        </p:txBody>
      </p:sp>
      <p:pic>
        <p:nvPicPr>
          <p:cNvPr id="2" name="Figure" descr="A graph predicting the growing population of the United State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113235" y="1122363"/>
            <a:ext cx="675084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20.6</a:t>
            </a:r>
          </a:p>
        </p:txBody>
      </p:sp>
    </p:spTree>
    <p:extLst>
      <p:ext uri="{BB962C8B-B14F-4D97-AF65-F5344CB8AC3E}">
        <p14:creationId xmlns:p14="http://schemas.microsoft.com/office/powerpoint/2010/main" val="177808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8D4FDB41-EC62-4DEA-92B2-B7E4A38749E7}"/>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b="1" dirty="0">
                <a:solidFill>
                  <a:srgbClr val="6CB255"/>
                </a:solidFill>
              </a:rPr>
              <a:t>Projected Population in Europe </a:t>
            </a:r>
            <a:r>
              <a:rPr lang="en-US" sz="1600" dirty="0"/>
              <a:t>This chart shows the projected population growth of Europe for the remainder of this century. (Graph courtesy of USAID)</a:t>
            </a:r>
          </a:p>
        </p:txBody>
      </p:sp>
      <p:pic>
        <p:nvPicPr>
          <p:cNvPr id="2" name="Figure" descr="A graph predicting the growing population of Europ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113235" y="1122363"/>
            <a:ext cx="675084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20.7</a:t>
            </a:r>
          </a:p>
        </p:txBody>
      </p:sp>
    </p:spTree>
    <p:extLst>
      <p:ext uri="{BB962C8B-B14F-4D97-AF65-F5344CB8AC3E}">
        <p14:creationId xmlns:p14="http://schemas.microsoft.com/office/powerpoint/2010/main" val="2248538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 xmlns:a16="http://schemas.microsoft.com/office/drawing/2014/main" id="{AE2B7F31-1BBE-406E-9C35-5F2290D93641}"/>
              </a:ext>
            </a:extLst>
          </p:cNvPr>
          <p:cNvSpPr>
            <a:spLocks noGrp="1"/>
          </p:cNvSpPr>
          <p:nvPr>
            <p:ph type="ftr" sz="quarter" idx="3"/>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lights of New York City are an iconic image of city life. (Photo courtesy of Or </a:t>
            </a:r>
            <a:r>
              <a:rPr lang="en-US" sz="1600" dirty="0" err="1"/>
              <a:t>Hiltch</a:t>
            </a:r>
            <a:r>
              <a:rPr lang="en-US" sz="1600" dirty="0"/>
              <a:t>/</a:t>
            </a:r>
            <a:r>
              <a:rPr lang="en-US" sz="1600" dirty="0" err="1"/>
              <a:t>flickr</a:t>
            </a:r>
            <a:r>
              <a:rPr lang="en-US" sz="1600" dirty="0"/>
              <a:t>)</a:t>
            </a:r>
          </a:p>
        </p:txBody>
      </p:sp>
      <p:pic>
        <p:nvPicPr>
          <p:cNvPr id="2" name="Figure" descr="The New York City skyline at night is shown her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532206" y="1122363"/>
            <a:ext cx="5912900"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20.8</a:t>
            </a:r>
          </a:p>
        </p:txBody>
      </p:sp>
    </p:spTree>
    <p:extLst>
      <p:ext uri="{BB962C8B-B14F-4D97-AF65-F5344CB8AC3E}">
        <p14:creationId xmlns:p14="http://schemas.microsoft.com/office/powerpoint/2010/main" val="33528571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472</TotalTime>
  <Words>1377</Words>
  <Application>Microsoft Office PowerPoint</Application>
  <PresentationFormat>On-screen Show (4:3)</PresentationFormat>
  <Paragraphs>51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Essential</vt:lpstr>
      <vt:lpstr>INTRODUCTION TO SOCIOLOGY 2E</vt:lpstr>
      <vt:lpstr>Figure 20.1</vt:lpstr>
      <vt:lpstr>Figure 20.2</vt:lpstr>
      <vt:lpstr>Figure 20.3</vt:lpstr>
      <vt:lpstr>Figure 20.4</vt:lpstr>
      <vt:lpstr>Figure 20.5</vt:lpstr>
      <vt:lpstr>Figure 20.6</vt:lpstr>
      <vt:lpstr>Figure 20.7</vt:lpstr>
      <vt:lpstr>Figure 20.8</vt:lpstr>
      <vt:lpstr>Figure 20.9</vt:lpstr>
      <vt:lpstr>Figure 20.10</vt:lpstr>
      <vt:lpstr>Figure 20.11</vt:lpstr>
      <vt:lpstr>Figure 20.12</vt:lpstr>
      <vt:lpstr>Figure 20.13</vt:lpstr>
      <vt:lpstr>Figure 20.14</vt:lpstr>
      <vt:lpstr>Figure 20.15</vt:lpstr>
      <vt:lpstr>Figure 20.16</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20 - Population, Urbanization, and the Environment</dc:title>
  <dc:creator>Spuddy McSpare</dc:creator>
  <cp:lastModifiedBy>Conversion_12</cp:lastModifiedBy>
  <cp:revision>78</cp:revision>
  <dcterms:created xsi:type="dcterms:W3CDTF">2012-06-04T02:13:36Z</dcterms:created>
  <dcterms:modified xsi:type="dcterms:W3CDTF">2017-09-05T13:20:09Z</dcterms:modified>
</cp:coreProperties>
</file>