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3"/>
  </p:notesMasterIdLst>
  <p:handoutMasterIdLst>
    <p:handoutMasterId r:id="rId24"/>
  </p:handoutMasterIdLst>
  <p:sldIdLst>
    <p:sldId id="256" r:id="rId2"/>
    <p:sldId id="277" r:id="rId3"/>
    <p:sldId id="299" r:id="rId4"/>
    <p:sldId id="300" r:id="rId5"/>
    <p:sldId id="301" r:id="rId6"/>
    <p:sldId id="302" r:id="rId7"/>
    <p:sldId id="304" r:id="rId8"/>
    <p:sldId id="303" r:id="rId9"/>
    <p:sldId id="305" r:id="rId10"/>
    <p:sldId id="306" r:id="rId11"/>
    <p:sldId id="307" r:id="rId12"/>
    <p:sldId id="308" r:id="rId13"/>
    <p:sldId id="309" r:id="rId14"/>
    <p:sldId id="310" r:id="rId15"/>
    <p:sldId id="311" r:id="rId16"/>
    <p:sldId id="312" r:id="rId17"/>
    <p:sldId id="313" r:id="rId18"/>
    <p:sldId id="273" r:id="rId19"/>
    <p:sldId id="314" r:id="rId20"/>
    <p:sldId id="315" r:id="rId21"/>
    <p:sldId id="31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14" autoAdjust="0"/>
  </p:normalViewPr>
  <p:slideViewPr>
    <p:cSldViewPr snapToGrid="0" snapToObjects="1">
      <p:cViewPr varScale="1">
        <p:scale>
          <a:sx n="104" d="100"/>
          <a:sy n="104" d="100"/>
        </p:scale>
        <p:origin x="95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6DAE49-29A2-41A6-80C5-0391BF4ECD13}" type="datetimeFigureOut">
              <a:rPr lang="en-US" smtClean="0"/>
              <a:t>09/16/17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AC83B5-434D-4EDC-AED1-710EBDF2BA77}" type="slidenum">
              <a:rPr lang="en-US" smtClean="0"/>
              <a:t>‹#›</a:t>
            </a:fld>
            <a:endParaRPr lang="en-US"/>
          </a:p>
        </p:txBody>
      </p:sp>
    </p:spTree>
    <p:extLst>
      <p:ext uri="{BB962C8B-B14F-4D97-AF65-F5344CB8AC3E}">
        <p14:creationId xmlns:p14="http://schemas.microsoft.com/office/powerpoint/2010/main" val="30956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16,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16,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BkCover"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62095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12 THE PRESIDENCY</a:t>
            </a:r>
          </a:p>
          <a:p>
            <a:pPr algn="ctr"/>
            <a:r>
              <a:rPr lang="en-US" sz="1600" cap="none" dirty="0">
                <a:solidFill>
                  <a:schemeClr val="tx1"/>
                </a:solidFill>
                <a:latin typeface="+mn-lt"/>
              </a:rPr>
              <a:t>PowerPoint Image Slideshow</a:t>
            </a:r>
          </a:p>
        </p:txBody>
      </p:sp>
      <p:sp>
        <p:nvSpPr>
          <p:cNvPr id="2" name="BkTitle">
            <a:extLst>
              <a:ext uri="{FF2B5EF4-FFF2-40B4-BE49-F238E27FC236}">
                <a16:creationId xmlns:a16="http://schemas.microsoft.com/office/drawing/2014/main" id="{134E1A32-4C72-4C1A-BB35-2A057911B000}"/>
              </a:ext>
            </a:extLst>
          </p:cNvPr>
          <p:cNvSpPr>
            <a:spLocks noGrp="1"/>
          </p:cNvSpPr>
          <p:nvPr>
            <p:ph type="title" idx="4294967295"/>
          </p:nvPr>
        </p:nvSpPr>
        <p:spPr>
          <a:xfrm>
            <a:off x="0" y="790029"/>
            <a:ext cx="9144000" cy="636959"/>
          </a:xfrm>
        </p:spPr>
        <p:txBody>
          <a:bodyPr>
            <a:noAutofit/>
          </a:bodyPr>
          <a:lstStyle/>
          <a:p>
            <a:pPr algn="ctr"/>
            <a:r>
              <a:rPr lang="en-US" sz="3600" dirty="0"/>
              <a:t>AMERICAN GOVERNMENT</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8D0C556-B258-4C25-856F-FFB797180407}"/>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Cabinet Room, shown here during a cabinet meeting on January 31, 2012, adjoins the Oval Office in the West Wing of the White House.</a:t>
            </a:r>
          </a:p>
        </p:txBody>
      </p:sp>
      <p:pic>
        <p:nvPicPr>
          <p:cNvPr id="2" name="Figure" descr="A photo of cabinet members holding a meeting in the Cabinet Ro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12.9</a:t>
            </a:r>
          </a:p>
        </p:txBody>
      </p:sp>
    </p:spTree>
    <p:extLst>
      <p:ext uri="{BB962C8B-B14F-4D97-AF65-F5344CB8AC3E}">
        <p14:creationId xmlns:p14="http://schemas.microsoft.com/office/powerpoint/2010/main" val="1800997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D1AE9DF-D71E-423C-9B29-46A5519DF7DB}"/>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fontScale="92500" lnSpcReduction="10000"/>
          </a:bodyPr>
          <a:lstStyle/>
          <a:p>
            <a:r>
              <a:rPr lang="en-US" sz="1600" dirty="0"/>
              <a:t>In 2013, President Barack Obama nominated former Republican Senator Chuck Hagel to run the Department of Defense. The president hoped that by nominating a former senator from the opposition he could ensure the confirmation process would go smoothly. Instead, however, Senator Ted Cruz used the confirmation hearing to question the Vietnam War hero’s patriotism. Hagel was eventually confirmed by a 58–41 vote. (credit: Leon E. Panetta)</a:t>
            </a:r>
          </a:p>
        </p:txBody>
      </p:sp>
      <p:pic>
        <p:nvPicPr>
          <p:cNvPr id="2" name="Figure" descr="A photo of Chuck Hagel in the Senat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12.10</a:t>
            </a:r>
          </a:p>
        </p:txBody>
      </p:sp>
    </p:spTree>
    <p:extLst>
      <p:ext uri="{BB962C8B-B14F-4D97-AF65-F5344CB8AC3E}">
        <p14:creationId xmlns:p14="http://schemas.microsoft.com/office/powerpoint/2010/main" val="161357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FBE18497-177E-4890-8C74-384C5DB8141B}"/>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September 1901, President William McKinley’s assassination, shown here in a sketch by T. Dart Walker </a:t>
            </a:r>
            <a:r>
              <a:rPr lang="en-US" sz="1600" dirty="0">
                <a:solidFill>
                  <a:srgbClr val="6CB255"/>
                </a:solidFill>
              </a:rPr>
              <a:t>(a)</a:t>
            </a:r>
            <a:r>
              <a:rPr lang="en-US" sz="1600" dirty="0"/>
              <a:t>, made forty-two-year-old vice president Theodore Roosevelt </a:t>
            </a:r>
            <a:r>
              <a:rPr lang="en-US" sz="1600" dirty="0">
                <a:solidFill>
                  <a:srgbClr val="6CB255"/>
                </a:solidFill>
              </a:rPr>
              <a:t>(b)</a:t>
            </a:r>
            <a:r>
              <a:rPr lang="en-US" sz="1600" dirty="0"/>
              <a:t> the youngest person to ever assume the office of U.S. president.</a:t>
            </a:r>
          </a:p>
        </p:txBody>
      </p:sp>
      <p:pic>
        <p:nvPicPr>
          <p:cNvPr id="2" name="Figure" descr="Image A is an illustration of William McKinley’s assassination. Image B is a photo of Theodore Roosevel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434" r="-17434"/>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12.11</a:t>
            </a:r>
          </a:p>
        </p:txBody>
      </p:sp>
    </p:spTree>
    <p:extLst>
      <p:ext uri="{BB962C8B-B14F-4D97-AF65-F5344CB8AC3E}">
        <p14:creationId xmlns:p14="http://schemas.microsoft.com/office/powerpoint/2010/main" val="2593680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1ECC63E8-586C-44AD-BFBA-21D88980B0C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260" dirty="0"/>
              <a:t>While President Abraham Lincoln was not the first president to be photographed, he was the first to use the relatively new power of photography to enhance his power as president and commander-in-chief. Here, Lincoln poses with Union soldiers </a:t>
            </a:r>
            <a:r>
              <a:rPr lang="en-US" sz="1260" dirty="0">
                <a:solidFill>
                  <a:srgbClr val="6CB255"/>
                </a:solidFill>
              </a:rPr>
              <a:t>(a)</a:t>
            </a:r>
            <a:r>
              <a:rPr lang="en-US" sz="1260" dirty="0"/>
              <a:t> during his visit to Antietam, Maryland, on October 3, 1862. President Ulysses S. Grant cultivated a relationship with popular cartoonist Thomas Nast, who often depicted the president in the company of “Lady Liberty” </a:t>
            </a:r>
            <a:r>
              <a:rPr lang="en-US" sz="1260" dirty="0">
                <a:solidFill>
                  <a:srgbClr val="6CB255"/>
                </a:solidFill>
              </a:rPr>
              <a:t>(b)</a:t>
            </a:r>
            <a:r>
              <a:rPr lang="en-US" sz="1260" dirty="0"/>
              <a:t> in addition to relentlessly attacking his opponent Horace Greeley.</a:t>
            </a:r>
          </a:p>
        </p:txBody>
      </p:sp>
      <p:pic>
        <p:nvPicPr>
          <p:cNvPr id="2" name="Figure" descr="Image A is a photo of Abraham Lincoln meeting with Union Soldiers. Image B is a cartoon of Ulysses S. Grant being shielded from arrows by “Lady Libert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947" r="-1994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12.12</a:t>
            </a:r>
          </a:p>
        </p:txBody>
      </p:sp>
    </p:spTree>
    <p:extLst>
      <p:ext uri="{BB962C8B-B14F-4D97-AF65-F5344CB8AC3E}">
        <p14:creationId xmlns:p14="http://schemas.microsoft.com/office/powerpoint/2010/main" val="436135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587C665-DB25-411D-B509-6808FE06270A}"/>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fontScale="92500" lnSpcReduction="10000"/>
          </a:bodyPr>
          <a:lstStyle/>
          <a:p>
            <a:r>
              <a:rPr lang="en-US" sz="1600" dirty="0"/>
              <a:t>With the advent of video technology and cable television, the power of the president to reach huge audiences increased exponentially. President Ronald Reagan, shown here giving one of his most famous speeches in Berlin, was an expert at using technology to help mold and project his presidential image to the public. His training as an actor certainly helped in this regard.</a:t>
            </a:r>
          </a:p>
        </p:txBody>
      </p:sp>
      <p:pic>
        <p:nvPicPr>
          <p:cNvPr id="2" name="Figure" descr="A photo of Ronald Reagan giving a speech in Berl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889" r="-4088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12.13</a:t>
            </a:r>
          </a:p>
        </p:txBody>
      </p:sp>
    </p:spTree>
    <p:extLst>
      <p:ext uri="{BB962C8B-B14F-4D97-AF65-F5344CB8AC3E}">
        <p14:creationId xmlns:p14="http://schemas.microsoft.com/office/powerpoint/2010/main" val="358061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3C49927A-9AAD-4020-A448-903274481784}"/>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On November 19, 1977, Rosalynn Carter (center left) and Betty Ford (center right) attended a rally in favor of the passage of the Equal Rights Amendment.</a:t>
            </a:r>
          </a:p>
        </p:txBody>
      </p:sp>
      <p:pic>
        <p:nvPicPr>
          <p:cNvPr id="2" name="Figure" descr="A photo of Rosalynn Carter and Betty Ford speaking at a rally in favor of the Equal Rights Amendment. Signs on stage read “ERAmeric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12.14</a:t>
            </a:r>
          </a:p>
        </p:txBody>
      </p:sp>
    </p:spTree>
    <p:extLst>
      <p:ext uri="{BB962C8B-B14F-4D97-AF65-F5344CB8AC3E}">
        <p14:creationId xmlns:p14="http://schemas.microsoft.com/office/powerpoint/2010/main" val="2595992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AB4A6811-BB00-4F58-8F7E-1C8D5D086346}"/>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Hillary Clinton sips from a teacup as she tries to stay calm during a particularly contentious hearing on her health care reform proposals in September 1993. (credit: modification of work by the Library of Congress)</a:t>
            </a:r>
          </a:p>
        </p:txBody>
      </p:sp>
      <p:pic>
        <p:nvPicPr>
          <p:cNvPr id="2" name="Figure" descr="A photo of Hillary Clinton sipping te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130" r="-2613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12.15</a:t>
            </a:r>
          </a:p>
        </p:txBody>
      </p:sp>
    </p:spTree>
    <p:extLst>
      <p:ext uri="{BB962C8B-B14F-4D97-AF65-F5344CB8AC3E}">
        <p14:creationId xmlns:p14="http://schemas.microsoft.com/office/powerpoint/2010/main" val="3739403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AC89CC76-CA95-4F75-8DD5-707E93B87554}"/>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fontScale="92500" lnSpcReduction="10000"/>
          </a:bodyPr>
          <a:lstStyle/>
          <a:p>
            <a:r>
              <a:rPr lang="en-US" sz="1600" dirty="0"/>
              <a:t>In 1974, President Ford became the first and still the only president to pardon a previous president (Richard Nixon). Here he is speaking before the House Judiciary Subcommittee on Criminal Justice meeting explaining his reasons. While the pardon was unpopular with many and may have cost Ford the election two years later, his constitutional power to issue it is indisputable. (credit: modification of work by the Library of Congress)</a:t>
            </a:r>
          </a:p>
        </p:txBody>
      </p:sp>
      <p:pic>
        <p:nvPicPr>
          <p:cNvPr id="2" name="Figure" descr="A photo of Gerald Ford speaking in the House of Representativ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349" r="-2634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12.16</a:t>
            </a:r>
          </a:p>
        </p:txBody>
      </p:sp>
    </p:spTree>
    <p:extLst>
      <p:ext uri="{BB962C8B-B14F-4D97-AF65-F5344CB8AC3E}">
        <p14:creationId xmlns:p14="http://schemas.microsoft.com/office/powerpoint/2010/main" val="2140870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4A8C27D-D7A7-4298-81B2-5FE18DDC74E6}"/>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Executive actions were unusual until the late nineteenth century. They became common in the first half of the twentieth century but have been growing less popular for the last few decades because they often get overturned in court if the Congress has not given the president prior delegated authority.</a:t>
            </a:r>
          </a:p>
        </p:txBody>
      </p:sp>
      <p:pic>
        <p:nvPicPr>
          <p:cNvPr id="2" name="Figure" descr="A graph showing the average number of executive actions each U.S. President took per year in office. In reverse chronological order, Barack Obama took 0.0905 actions per year, George W. Bush took 0.0997, William J. Clinton took 0.1247, George Bush took 0.1137, Ronald Reagan took 0.1305, Jimmy Carter took 0.2192, Gerald R. Ford took 0.1890, Richard Nixon took 0.1708, Lyndon B. Johnson took 0.1722, John F. Kennedy took 0.2064, Dwight D. Eisenhower took 0.1658, Harry S. Truman took 0.3194, Franklin D. Roosevelt took 0.8411, Herbert Hoover took 0.6630, Calvin Coolidge took 0.5896, Warren G. Harding took 0.5934, Woodrow Wilson took 0.6175, William Howard Taft took 0.4959, Theodore Roosevelt took 0.3965, William McKinley took 0.1119, Benjamin Harrison took 0.0979, Grover Cleveland took 0.1733, Chester Arthur took 0.0760, James Garfield took 0.0299, Rutherford B. Hayes took 0.0630, Ulysses S. Grant took 0.0743, Andrew Johnson took 0.0556, Abraham Lincoln took 0.0319, James Buchanan took 0.0110, Franklin Pierce took 0.0240, Millard Fillmore took 0.0124, Zachary Taylor took 0.0101, James J. Polk took 0.0123, John Tyler took 0.0119, William Henry Harrison took 0, Martin Van Buren took 0.0068, Andrew Jackson took 0.0041, John Quincy Adams took 0.0021, James Monroe took 0.0003, James Madison took 0.0003, Thomas Jefferson took 0.0014, John Adams took 0.0007, and George Washington took 0.0028. At the bottom of the graph, a source is listed: “Gerhard Peters and John T. Woolley, “Executive Orders.” The American Psychology Project. Ed. John T. Wooley and Gernard Peters. Santa Barbara, CA. 1999-2016.”."/>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53" b="-1853"/>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12.17</a:t>
            </a:r>
          </a:p>
        </p:txBody>
      </p:sp>
    </p:spTree>
    <p:extLst>
      <p:ext uri="{BB962C8B-B14F-4D97-AF65-F5344CB8AC3E}">
        <p14:creationId xmlns:p14="http://schemas.microsoft.com/office/powerpoint/2010/main" val="328509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E4877804-5E2C-4FE6-9C37-3CA583879AA7}"/>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This sign appeared outside a store in Oakland, California, owned by a Japanese American after the bombing of Pearl Harbor in 1941. After the president’s executive order, the store was closed and the owner evacuated to an internment camp for the duration of the war. (credit: the Library of Congress)</a:t>
            </a:r>
          </a:p>
        </p:txBody>
      </p:sp>
      <p:pic>
        <p:nvPicPr>
          <p:cNvPr id="2" name="Figure" descr="A photo of sign in a store front that says “I am an America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804" r="-42804"/>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a:t>Figure 12.18</a:t>
            </a:r>
            <a:endParaRPr lang="en-US" dirty="0"/>
          </a:p>
        </p:txBody>
      </p:sp>
    </p:spTree>
    <p:extLst>
      <p:ext uri="{BB962C8B-B14F-4D97-AF65-F5344CB8AC3E}">
        <p14:creationId xmlns:p14="http://schemas.microsoft.com/office/powerpoint/2010/main" val="418324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F0020925-8D29-408F-9E24-DA8857E43FF6}"/>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On January 20, 2009, crowds of people waited on the National Mall in the cold to see the inauguration of Barack Obama. (credit left: modification of work by Teddy Wade; credit right: modification of work by </a:t>
            </a:r>
            <a:r>
              <a:rPr lang="en-US" sz="1600" dirty="0" err="1"/>
              <a:t>Cecilio</a:t>
            </a:r>
            <a:r>
              <a:rPr lang="en-US" sz="1600" dirty="0"/>
              <a:t> Ricardo)</a:t>
            </a:r>
          </a:p>
        </p:txBody>
      </p:sp>
      <p:pic>
        <p:nvPicPr>
          <p:cNvPr id="3" name="Figure" descr="The left image shows a crowd of people waving American flags in front of the Capitol. The right image shows Barack Obama being sworn in as President of the United Stat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038" b="-603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A01CBE08-1076-4B77-A644-F907D15CAE70}"/>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By landing on an aircraft carrier and wearing a flight suit to announce the end of major combat operations in Iraq in 2003, President George W. Bush was carefully emphasizing his presidential power as commander-in-chief. (credit: Tyler J. Clements)</a:t>
            </a:r>
          </a:p>
        </p:txBody>
      </p:sp>
      <p:pic>
        <p:nvPicPr>
          <p:cNvPr id="2" name="Figure" descr="A photo of George W. Bush in a flight suit stepping out of a plane onto an aircraft carrier. Personnel stand on either side and salute hi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648" r="-2664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12.19</a:t>
            </a:r>
          </a:p>
        </p:txBody>
      </p:sp>
    </p:spTree>
    <p:extLst>
      <p:ext uri="{BB962C8B-B14F-4D97-AF65-F5344CB8AC3E}">
        <p14:creationId xmlns:p14="http://schemas.microsoft.com/office/powerpoint/2010/main" val="4286963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065E6394-F80F-4117-92A1-164796F4E560}"/>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fontScale="85000" lnSpcReduction="10000"/>
          </a:bodyPr>
          <a:lstStyle/>
          <a:p>
            <a:r>
              <a:rPr lang="en-US" sz="1600" dirty="0"/>
              <a:t>The youth and glamour that John F. Kennedy and first lady Jacqueline brought to the White House in the early 1960s </a:t>
            </a:r>
            <a:r>
              <a:rPr lang="en-US" sz="1600" dirty="0">
                <a:solidFill>
                  <a:srgbClr val="6CB255"/>
                </a:solidFill>
              </a:rPr>
              <a:t>(a)</a:t>
            </a:r>
            <a:r>
              <a:rPr lang="en-US" sz="1600" dirty="0"/>
              <a:t> helped give rise to the legend of “one brief shining moment that was Camelot” after Kennedy’s presidency was cut short by his assassination on November 22, 1963. Despite a tainted legacy, President Richard Nixon gives his trademark “V for Victory” sign as he leaves the White House on August 9, 1974 </a:t>
            </a:r>
            <a:r>
              <a:rPr lang="en-US" sz="1600" dirty="0">
                <a:solidFill>
                  <a:srgbClr val="6CB255"/>
                </a:solidFill>
              </a:rPr>
              <a:t>(b)</a:t>
            </a:r>
            <a:r>
              <a:rPr lang="en-US" sz="1600" dirty="0"/>
              <a:t>, after resigning in the wake of the Watergate scandal.</a:t>
            </a:r>
          </a:p>
        </p:txBody>
      </p:sp>
      <p:pic>
        <p:nvPicPr>
          <p:cNvPr id="2" name="Figure" descr="Image A is a photo of John F. Kennedy and Jacqueline Kennedy. Image B is a photo of Richard Nixon standing in front of a helicopter making “V for Victory” signs with his hand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755" r="-975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12.20</a:t>
            </a:r>
          </a:p>
        </p:txBody>
      </p:sp>
    </p:spTree>
    <p:extLst>
      <p:ext uri="{BB962C8B-B14F-4D97-AF65-F5344CB8AC3E}">
        <p14:creationId xmlns:p14="http://schemas.microsoft.com/office/powerpoint/2010/main" val="143926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7B851EC-C654-4A0B-9411-158A2AA4CC7A}"/>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Alexander Hamilton </a:t>
            </a:r>
            <a:r>
              <a:rPr lang="en-US" sz="1600" dirty="0">
                <a:solidFill>
                  <a:srgbClr val="6CB255"/>
                </a:solidFill>
              </a:rPr>
              <a:t>(a)</a:t>
            </a:r>
            <a:r>
              <a:rPr lang="en-US" sz="1600" dirty="0"/>
              <a:t>, who had served under General George Washington </a:t>
            </a:r>
            <a:r>
              <a:rPr lang="en-US" sz="1600" dirty="0">
                <a:solidFill>
                  <a:srgbClr val="6CB255"/>
                </a:solidFill>
              </a:rPr>
              <a:t>(b)</a:t>
            </a:r>
            <a:r>
              <a:rPr lang="en-US" sz="1600" dirty="0"/>
              <a:t> during the Revolutionary War, argued for a strong executive in </a:t>
            </a:r>
            <a:r>
              <a:rPr lang="en-US" sz="1600" i="1" dirty="0"/>
              <a:t>Federalist</a:t>
            </a:r>
            <a:r>
              <a:rPr lang="en-US" sz="1600" dirty="0"/>
              <a:t> No. 70. Indeed, ten other </a:t>
            </a:r>
            <a:r>
              <a:rPr lang="en-US" sz="1600" i="1" dirty="0"/>
              <a:t>Federalist Papers</a:t>
            </a:r>
            <a:r>
              <a:rPr lang="en-US" sz="1600" dirty="0"/>
              <a:t> discuss the role of the presidency.</a:t>
            </a:r>
          </a:p>
        </p:txBody>
      </p:sp>
      <p:pic>
        <p:nvPicPr>
          <p:cNvPr id="2" name="Figure" descr="Image A is a painting of Alexander Hamilton. Image B is a painting of George Washingt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807" r="-1980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12.2</a:t>
            </a:r>
          </a:p>
        </p:txBody>
      </p:sp>
    </p:spTree>
    <p:extLst>
      <p:ext uri="{BB962C8B-B14F-4D97-AF65-F5344CB8AC3E}">
        <p14:creationId xmlns:p14="http://schemas.microsoft.com/office/powerpoint/2010/main" val="3211148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2744444F-6652-49FF-B1BB-5BDF4C8E6828}"/>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450" dirty="0"/>
              <a:t>This map shows the distribution by state of delegate votes available in the 2016 national election. The number of Electoral College votes granted to each state equals the total number of representatives and senators that state has in the U.S. Congress or, in the case of Washington, DC, as many electors as it would have if it were a state. The number of representatives may fluctuate based on state population, which is determined every ten years by the U.S. Census.</a:t>
            </a:r>
          </a:p>
        </p:txBody>
      </p:sp>
      <p:pic>
        <p:nvPicPr>
          <p:cNvPr id="2" name="Figure" descr="A map of the United States showing the number of Electoral College votes granted to each state. In alphabetical order, Alabama has 9, Alaska has 3, Arizona has 11, Arkansas has 6, California has 55, Colorado has 9, Connecticut has 7, Delaware has 3, Washington DC has 3, Florida has 29, Georgia has 16, Hawaii has 4, Idaho has 4, Illinois has 20, Indiana has 11, Iowa has 6, Kansas has 6, Kentucky has 8, Louisiana has 8, Maine has 4, Maryland has 10, Massachusetts has 11, Michigan has 16, Minnesota has 10, Mississippi has 6, Missouri has 10, Montana has 3, Nebraska has 5, Nevada has 6, New Hampshire has 4, New Jersey has 14, New Mexico has 5, New York has 29, North Carolina has 15, North Dakota has 3, Ohio has 18, Oklahoma has 7, Oregon has 7, Pennsylvania has 20, Rhode Island has 4, South Carolina has 9, South Dakota has 3, Tennessee has 11, Texas has 38, Utah has 6, Vermont has 3, Virginia has 13, Washington has 12, West Virginia has 5, Wisconsin has 10, and Wyoming has 3."/>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289" r="-2428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12.3</a:t>
            </a:r>
          </a:p>
        </p:txBody>
      </p:sp>
    </p:spTree>
    <p:extLst>
      <p:ext uri="{BB962C8B-B14F-4D97-AF65-F5344CB8AC3E}">
        <p14:creationId xmlns:p14="http://schemas.microsoft.com/office/powerpoint/2010/main" val="2387764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D45784AB-7473-4E20-8947-4272B0309C2F}"/>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20" dirty="0"/>
              <a:t>During visits from foreign heads of state, the president of the United States often surrounds himself with representatives from the military, a symbol of his dual role as head of state and head of the military. Here, President Barack Obama delivers remarks during a welcoming ceremony for Angela Merkel, chancellor of the Federal Republic of Germany. (credit: Stephen </a:t>
            </a:r>
            <a:r>
              <a:rPr lang="en-US" sz="1520" dirty="0" err="1"/>
              <a:t>Hassay</a:t>
            </a:r>
            <a:r>
              <a:rPr lang="en-US" sz="1520" dirty="0"/>
              <a:t>)</a:t>
            </a:r>
          </a:p>
        </p:txBody>
      </p:sp>
      <p:pic>
        <p:nvPicPr>
          <p:cNvPr id="2" name="Figure" descr="A photo of Barack Obama speaking outside the White House. Standing next to him is Angela Merk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648" r="-2664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12.4</a:t>
            </a:r>
          </a:p>
        </p:txBody>
      </p:sp>
    </p:spTree>
    <p:extLst>
      <p:ext uri="{BB962C8B-B14F-4D97-AF65-F5344CB8AC3E}">
        <p14:creationId xmlns:p14="http://schemas.microsoft.com/office/powerpoint/2010/main" val="237037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2B9641C5-87CA-418E-8BA2-CFC60FF8FF7E}"/>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December 1936, the House Appropriations Committee hears Secretary of Treasury Henry Morgenthau, Jr. (bottom, left) and Acting Director of the Budget Daniel Bell (top, right) on the federal finances. (credit: modification of work by the Library of Congress)</a:t>
            </a:r>
          </a:p>
        </p:txBody>
      </p:sp>
      <p:pic>
        <p:nvPicPr>
          <p:cNvPr id="3" name="Figure" descr="A photo of Henry Morgenthau, Jr., Daniel Bell, and three members of the House Appropriations Committ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365" r="-4236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12.5</a:t>
            </a:r>
          </a:p>
        </p:txBody>
      </p:sp>
    </p:spTree>
    <p:extLst>
      <p:ext uri="{BB962C8B-B14F-4D97-AF65-F5344CB8AC3E}">
        <p14:creationId xmlns:p14="http://schemas.microsoft.com/office/powerpoint/2010/main" val="66532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DCF1BB6D-4A19-45DB-8CE7-BE945976C9F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Senator Ted Cruz (R-TX), though disliked by the party establishment, was able to rise to the top in the Iowa caucuses in 2016 because of his ability to reach the conservative base of the party. Ultimately, Cruz bowed out of the race when Donald Trump effectively clinched the nomination in Indiana in early May 2016. (credit: Michael </a:t>
            </a:r>
            <a:r>
              <a:rPr lang="en-US" sz="1600" dirty="0" err="1"/>
              <a:t>Vadon</a:t>
            </a:r>
            <a:r>
              <a:rPr lang="en-US" sz="1600" dirty="0"/>
              <a:t>)</a:t>
            </a:r>
          </a:p>
        </p:txBody>
      </p:sp>
      <p:pic>
        <p:nvPicPr>
          <p:cNvPr id="2" name="Figure" descr="A photo of Ted Cruz giving a speech at a campaign eve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12.6</a:t>
            </a:r>
          </a:p>
        </p:txBody>
      </p:sp>
    </p:spTree>
    <p:extLst>
      <p:ext uri="{BB962C8B-B14F-4D97-AF65-F5344CB8AC3E}">
        <p14:creationId xmlns:p14="http://schemas.microsoft.com/office/powerpoint/2010/main" val="2741958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ADF6604-B883-4560-803E-2C596436C03B}"/>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Traditional party conventions, like the Republican national convention in 1964 pictured here, could be contentious meetings at which the delegates made real decisions about who would run. These days, party conventions are little more than long promotional events. (credit: the Library of Congress)</a:t>
            </a:r>
          </a:p>
        </p:txBody>
      </p:sp>
      <p:pic>
        <p:nvPicPr>
          <p:cNvPr id="2" name="Figure" descr="A photo of the Republican national convention in 1964. People hold signs and balloons in support of George Romne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671" r="-2567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12.7</a:t>
            </a:r>
          </a:p>
        </p:txBody>
      </p:sp>
    </p:spTree>
    <p:extLst>
      <p:ext uri="{BB962C8B-B14F-4D97-AF65-F5344CB8AC3E}">
        <p14:creationId xmlns:p14="http://schemas.microsoft.com/office/powerpoint/2010/main" val="281730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DAC8DDC-7895-40CE-8DEA-A034AA24D692}"/>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process of becoming president has become an increasingly longer one, but the underlying steps remain largely the same. (credit: modification of work by the U. S. General Services Administration, Federal Citizen Information Center, </a:t>
            </a:r>
            <a:r>
              <a:rPr lang="en-US" sz="1600" dirty="0" err="1"/>
              <a:t>Ifrah</a:t>
            </a:r>
            <a:r>
              <a:rPr lang="en-US" sz="1600" dirty="0"/>
              <a:t> Syed)</a:t>
            </a:r>
          </a:p>
        </p:txBody>
      </p:sp>
      <p:pic>
        <p:nvPicPr>
          <p:cNvPr id="2" name="Figure" descr="This flow chart is called “How to Become President of the United States.” It begins with the U.S. constitution’s requirements for a presidential candidate: natural born citizenship, a minimum age of 35 years, and 14 years of U.S. residency. Step 1 is titled “Primaries and Caucuses.” The chart says “There are many people who want to be President, each with their own ideas about how government should work. People with similar ideas belong to the same political party. This is where primaries and caucuses come in. Candidates from each political party campaign through the country to win the favor of their party members. In a caucus, party members select the best candidate through a series of discussions and votes. In a primary, party members vote for the best candidate that will represent them in the general election.” Step 2 is titled “National Conventions.” The chart says “Each party holds a national convention to select a final presidential nominee. At each convention, the presidential candidate chooses a running mate (Vice Presidential candidate). The presidential candidates campaign throughout the country to win the support of the general population.” Step 3 is titled “General Election.” The chart says “People in every state across the country vote for one President and Vice President. When people cast their vote, they are actually voting for a group of people known as elector.” Step 4 is titled “Electoral College.” The chart says “In the electoral college system, each state gets a certain number of electors based on its representation in Congress. Each elector casts one vote following the general election, and the candidate who gets more than half (270) wins. The newly elected President and Vice President are inaugurated in Janua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670" r="-2667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12.8</a:t>
            </a:r>
          </a:p>
        </p:txBody>
      </p:sp>
    </p:spTree>
    <p:extLst>
      <p:ext uri="{BB962C8B-B14F-4D97-AF65-F5344CB8AC3E}">
        <p14:creationId xmlns:p14="http://schemas.microsoft.com/office/powerpoint/2010/main" val="38797462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410</TotalTime>
  <Words>2374</Words>
  <Application>Microsoft Office PowerPoint</Application>
  <PresentationFormat>On-screen Show (4:3)</PresentationFormat>
  <Paragraphs>63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AMERICAN GOVERNMENT</vt:lpstr>
      <vt:lpstr>Figure 12.1</vt:lpstr>
      <vt:lpstr>Figure 12.2</vt:lpstr>
      <vt:lpstr>Figure 12.3</vt:lpstr>
      <vt:lpstr>Figure 12.4</vt:lpstr>
      <vt:lpstr>Figure 12.5</vt:lpstr>
      <vt:lpstr>Figure 12.6</vt:lpstr>
      <vt:lpstr>Figure 12.7</vt:lpstr>
      <vt:lpstr>Figure 12.8</vt:lpstr>
      <vt:lpstr>Figure 12.9</vt:lpstr>
      <vt:lpstr>Figure 12.10</vt:lpstr>
      <vt:lpstr>Figure 12.11</vt:lpstr>
      <vt:lpstr>Figure 12.12</vt:lpstr>
      <vt:lpstr>Figure 12.13</vt:lpstr>
      <vt:lpstr>Figure 12.14</vt:lpstr>
      <vt:lpstr>Figure 12.15</vt:lpstr>
      <vt:lpstr>Figure 12.16</vt:lpstr>
      <vt:lpstr>Figure 12.17</vt:lpstr>
      <vt:lpstr>Figure 12.18</vt:lpstr>
      <vt:lpstr>Figure 12.19</vt:lpstr>
      <vt:lpstr>Figure 12.20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ConversionPS</cp:lastModifiedBy>
  <cp:revision>56</cp:revision>
  <cp:lastPrinted>2016-07-29T07:06:21Z</cp:lastPrinted>
  <dcterms:created xsi:type="dcterms:W3CDTF">2012-06-04T02:13:36Z</dcterms:created>
  <dcterms:modified xsi:type="dcterms:W3CDTF">2017-09-15T16:59:08Z</dcterms:modified>
</cp:coreProperties>
</file>