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2"/>
  </p:notesMasterIdLst>
  <p:handoutMasterIdLst>
    <p:handoutMasterId r:id="rId23"/>
  </p:handoutMasterIdLst>
  <p:sldIdLst>
    <p:sldId id="256" r:id="rId2"/>
    <p:sldId id="277" r:id="rId3"/>
    <p:sldId id="279" r:id="rId4"/>
    <p:sldId id="273" r:id="rId5"/>
    <p:sldId id="280" r:id="rId6"/>
    <p:sldId id="281" r:id="rId7"/>
    <p:sldId id="282" r:id="rId8"/>
    <p:sldId id="283" r:id="rId9"/>
    <p:sldId id="286" r:id="rId10"/>
    <p:sldId id="287" r:id="rId11"/>
    <p:sldId id="284" r:id="rId12"/>
    <p:sldId id="285" r:id="rId13"/>
    <p:sldId id="296" r:id="rId14"/>
    <p:sldId id="288" r:id="rId15"/>
    <p:sldId id="297" r:id="rId16"/>
    <p:sldId id="290" r:id="rId17"/>
    <p:sldId id="291" r:id="rId18"/>
    <p:sldId id="295" r:id="rId19"/>
    <p:sldId id="292" r:id="rId20"/>
    <p:sldId id="29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64" autoAdjust="0"/>
    <p:restoredTop sz="90208" autoAdjust="0"/>
  </p:normalViewPr>
  <p:slideViewPr>
    <p:cSldViewPr snapToGrid="0" snapToObjects="1">
      <p:cViewPr varScale="1">
        <p:scale>
          <a:sx n="100" d="100"/>
          <a:sy n="100" d="100"/>
        </p:scale>
        <p:origin x="15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09/05/17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920F14-2E05-4D97-9365-869B29248857}" type="datetimeFigureOut">
              <a:rPr lang="en-US" smtClean="0"/>
              <a:t>09/05/17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75862-597B-498D-BA5C-08445B146CEF}" type="slidenum">
              <a:rPr lang="en-US" smtClean="0"/>
              <a:t>‹#›</a:t>
            </a:fld>
            <a:endParaRPr lang="en-US"/>
          </a:p>
        </p:txBody>
      </p:sp>
    </p:spTree>
    <p:extLst>
      <p:ext uri="{BB962C8B-B14F-4D97-AF65-F5344CB8AC3E}">
        <p14:creationId xmlns:p14="http://schemas.microsoft.com/office/powerpoint/2010/main" val="128355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9" name="Picture Placeholder 8"/>
          <p:cNvSpPr>
            <a:spLocks noGrp="1"/>
          </p:cNvSpPr>
          <p:nvPr>
            <p:ph type="pic" sz="quarter" idx="13"/>
          </p:nvPr>
        </p:nvSpPr>
        <p:spPr>
          <a:xfrm>
            <a:off x="457199" y="1107618"/>
            <a:ext cx="4031619" cy="4607689"/>
          </a:xfrm>
        </p:spPr>
        <p:txBody>
          <a:bodyPr rtlCol="0">
            <a:normAutofit/>
          </a:bodyPr>
          <a:lstStyle/>
          <a:p>
            <a:pPr lvl="0"/>
            <a:endParaRPr lang="en-US" noProof="0"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5"/>
          </p:nvPr>
        </p:nvSpPr>
        <p:spPr/>
        <p:txBody>
          <a:bodyPr/>
          <a:lstStyle>
            <a:lvl1pPr>
              <a:defRPr/>
            </a:lvl1pPr>
          </a:lstStyle>
          <a:p>
            <a:pPr>
              <a:defRPr/>
            </a:pPr>
            <a:fld id="{744B054E-7F09-495E-8FFE-FBB5F70C8FDB}" type="datetime4">
              <a:rPr lang="en-US" smtClean="0"/>
              <a:t>September 5, 2017</a:t>
            </a:fld>
            <a:endParaRPr lang="en-US"/>
          </a:p>
        </p:txBody>
      </p:sp>
      <p:sp>
        <p:nvSpPr>
          <p:cNvPr id="7" name="Slide Number Placeholder 6"/>
          <p:cNvSpPr>
            <a:spLocks noGrp="1"/>
          </p:cNvSpPr>
          <p:nvPr>
            <p:ph type="sldNum" sz="quarter" idx="17"/>
          </p:nvPr>
        </p:nvSpPr>
        <p:spPr/>
        <p:txBody>
          <a:bodyPr/>
          <a:lstStyle>
            <a:lvl1pPr>
              <a:defRPr/>
            </a:lvl1pPr>
          </a:lstStyle>
          <a:p>
            <a:pPr>
              <a:defRPr/>
            </a:pPr>
            <a:fld id="{76124547-4185-4266-B4E4-2581C1A87319}" type="slidenum">
              <a:rPr lang="en-US"/>
              <a:pPr>
                <a:defRPr/>
              </a:pPr>
              <a:t>‹#›</a:t>
            </a:fld>
            <a:endParaRPr lang="en-US"/>
          </a:p>
        </p:txBody>
      </p:sp>
      <p:sp>
        <p:nvSpPr>
          <p:cNvPr id="8" name="Footer Placeholder 4">
            <a:extLst>
              <a:ext uri="{FF2B5EF4-FFF2-40B4-BE49-F238E27FC236}">
                <a16:creationId xmlns:a16="http://schemas.microsoft.com/office/drawing/2014/main" id="{77D1999A-DF24-4DA8-9C59-CD1E7B9DD673}"/>
              </a:ext>
            </a:extLst>
          </p:cNvPr>
          <p:cNvSpPr>
            <a:spLocks noGrp="1"/>
          </p:cNvSpPr>
          <p:nvPr>
            <p:ph type="ftr" sz="quarter" idx="3"/>
          </p:nvPr>
        </p:nvSpPr>
        <p:spPr>
          <a:xfrm>
            <a:off x="457200" y="6492875"/>
            <a:ext cx="7745896"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B98C8DBF-9A37-4A3E-B0A3-2B709A2AC785}" type="datetime4">
              <a:rPr lang="en-US" smtClean="0"/>
              <a:t>September 5, 2017</a:t>
            </a:fld>
            <a:endParaRPr lang="en-US"/>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a:p>
        </p:txBody>
      </p:sp>
      <p:sp>
        <p:nvSpPr>
          <p:cNvPr id="11" name="Footer Placeholder 4">
            <a:extLst>
              <a:ext uri="{FF2B5EF4-FFF2-40B4-BE49-F238E27FC236}">
                <a16:creationId xmlns:a16="http://schemas.microsoft.com/office/drawing/2014/main" id="{41CF99CA-31C2-4392-AC41-97113CCCC90E}"/>
              </a:ext>
            </a:extLst>
          </p:cNvPr>
          <p:cNvSpPr>
            <a:spLocks noGrp="1"/>
          </p:cNvSpPr>
          <p:nvPr>
            <p:ph type="ftr" sz="quarter" idx="3"/>
          </p:nvPr>
        </p:nvSpPr>
        <p:spPr>
          <a:xfrm>
            <a:off x="457200" y="6492875"/>
            <a:ext cx="7745896"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lvl1pPr>
              <a:defRPr/>
            </a:lvl1pPr>
          </a:lstStyle>
          <a:p>
            <a:pPr>
              <a:defRPr/>
            </a:pPr>
            <a:fld id="{AC5DA856-1E16-45DB-A415-DB589DA53DC9}" type="datetime4">
              <a:rPr lang="en-US" smtClean="0"/>
              <a:t>September 5, 2017</a:t>
            </a:fld>
            <a:endParaRPr lang="en-US"/>
          </a:p>
        </p:txBody>
      </p:sp>
      <p:sp>
        <p:nvSpPr>
          <p:cNvPr id="7" name="Slide Number Placeholder 6"/>
          <p:cNvSpPr>
            <a:spLocks noGrp="1"/>
          </p:cNvSpPr>
          <p:nvPr>
            <p:ph type="sldNum" sz="quarter" idx="12"/>
          </p:nvPr>
        </p:nvSpPr>
        <p:spPr/>
        <p:txBody>
          <a:bodyPr/>
          <a:lstStyle>
            <a:lvl1pPr>
              <a:defRPr/>
            </a:lvl1pPr>
          </a:lstStyle>
          <a:p>
            <a:pPr>
              <a:defRPr/>
            </a:pPr>
            <a:fld id="{6158F162-EC8D-4B5B-975F-B8B0EEBB18C6}" type="slidenum">
              <a:rPr lang="en-US"/>
              <a:pPr>
                <a:defRPr/>
              </a:pPr>
              <a:t>‹#›</a:t>
            </a:fld>
            <a:endParaRPr lang="en-US"/>
          </a:p>
        </p:txBody>
      </p:sp>
      <p:sp>
        <p:nvSpPr>
          <p:cNvPr id="8" name="Footer Placeholder 4">
            <a:extLst>
              <a:ext uri="{FF2B5EF4-FFF2-40B4-BE49-F238E27FC236}">
                <a16:creationId xmlns:a16="http://schemas.microsoft.com/office/drawing/2014/main" id="{92B872A6-014D-41F8-8210-D4A5E8EBE985}"/>
              </a:ext>
            </a:extLst>
          </p:cNvPr>
          <p:cNvSpPr>
            <a:spLocks noGrp="1"/>
          </p:cNvSpPr>
          <p:nvPr>
            <p:ph type="ftr" sz="quarter" idx="3"/>
          </p:nvPr>
        </p:nvSpPr>
        <p:spPr>
          <a:xfrm>
            <a:off x="457200" y="6492875"/>
            <a:ext cx="7745896"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3500" dirty="0"/>
              <a:t>College Physics</a:t>
            </a:r>
          </a:p>
          <a:p>
            <a:pPr algn="ctr" fontAlgn="auto">
              <a:spcAft>
                <a:spcPts val="0"/>
              </a:spcAft>
              <a:defRPr/>
            </a:pPr>
            <a:endParaRPr lang="en-US" sz="1800" cap="none" dirty="0">
              <a:solidFill>
                <a:schemeClr val="accent3">
                  <a:lumMod val="20000"/>
                  <a:lumOff val="80000"/>
                </a:schemeClr>
              </a:solidFill>
              <a:latin typeface="+mn-lt"/>
            </a:endParaRPr>
          </a:p>
          <a:p>
            <a:pPr algn="ctr" fontAlgn="auto">
              <a:spcAft>
                <a:spcPts val="0"/>
              </a:spcAft>
              <a:defRPr/>
            </a:pPr>
            <a:r>
              <a:rPr lang="en-US" sz="2000" b="1" cap="none" dirty="0">
                <a:solidFill>
                  <a:srgbClr val="212F62"/>
                </a:solidFill>
                <a:latin typeface="+mn-lt"/>
              </a:rPr>
              <a:t>Chapter # Chapter Title</a:t>
            </a:r>
          </a:p>
          <a:p>
            <a:pPr algn="ctr" fontAlgn="auto">
              <a:spcAft>
                <a:spcPts val="0"/>
              </a:spcAft>
              <a:defRPr/>
            </a:pPr>
            <a:r>
              <a:rPr lang="en-US" sz="1600" cap="none" dirty="0">
                <a:solidFill>
                  <a:schemeClr val="tx1"/>
                </a:solidFill>
                <a:latin typeface="+mn-lt"/>
              </a:rPr>
              <a:t>PowerPoint Image Slideshow</a:t>
            </a:r>
          </a:p>
        </p:txBody>
      </p:sp>
      <p:pic>
        <p:nvPicPr>
          <p:cNvPr id="3" name="Picture 8" descr="medium_covers_Page_2.png"/>
          <p:cNvPicPr>
            <a:picLocks noChangeAspect="1"/>
          </p:cNvPicPr>
          <p:nvPr userDrawn="1"/>
        </p:nvPicPr>
        <p:blipFill>
          <a:blip r:embed="rId2" cstate="prin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4" name="Date Placeholder 3"/>
          <p:cNvSpPr>
            <a:spLocks noGrp="1"/>
          </p:cNvSpPr>
          <p:nvPr>
            <p:ph type="dt" sz="half" idx="10"/>
          </p:nvPr>
        </p:nvSpPr>
        <p:spPr/>
        <p:txBody>
          <a:bodyPr/>
          <a:lstStyle>
            <a:lvl1pPr>
              <a:defRPr/>
            </a:lvl1pPr>
          </a:lstStyle>
          <a:p>
            <a:pPr>
              <a:defRPr/>
            </a:pPr>
            <a:fld id="{C68BD897-9B6B-4B29-AAEA-EFDB0035B271}" type="datetime4">
              <a:rPr lang="en-US" smtClean="0"/>
              <a:t>September 5, 2017</a:t>
            </a:fld>
            <a:endParaRPr lang="en-US" dirty="0"/>
          </a:p>
        </p:txBody>
      </p:sp>
      <p:sp>
        <p:nvSpPr>
          <p:cNvPr id="7" name="Footer Placeholder 4">
            <a:extLst>
              <a:ext uri="{FF2B5EF4-FFF2-40B4-BE49-F238E27FC236}">
                <a16:creationId xmlns:a16="http://schemas.microsoft.com/office/drawing/2014/main" id="{E7E7CCB7-4ECB-4637-9AA8-E88DFF365501}"/>
              </a:ext>
            </a:extLst>
          </p:cNvPr>
          <p:cNvSpPr>
            <a:spLocks noGrp="1"/>
          </p:cNvSpPr>
          <p:nvPr>
            <p:ph type="ftr" sz="quarter" idx="3"/>
          </p:nvPr>
        </p:nvSpPr>
        <p:spPr>
          <a:xfrm>
            <a:off x="457200" y="6492875"/>
            <a:ext cx="7745896"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B42AB1B1-FB79-4DF7-813D-108167487B5B}" type="datetime4">
              <a:rPr lang="en-US" smtClean="0"/>
              <a:t>September 5, 2017</a:t>
            </a:fld>
            <a:endParaRPr lang="en-US" dirty="0"/>
          </a:p>
        </p:txBody>
      </p:sp>
      <p:sp>
        <p:nvSpPr>
          <p:cNvPr id="5" name="Footer Placeholder 4"/>
          <p:cNvSpPr>
            <a:spLocks noGrp="1"/>
          </p:cNvSpPr>
          <p:nvPr>
            <p:ph type="ftr" sz="quarter" idx="3"/>
          </p:nvPr>
        </p:nvSpPr>
        <p:spPr>
          <a:xfrm>
            <a:off x="457200" y="6492875"/>
            <a:ext cx="7745896"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6" name="Slide Number Placeholder 5"/>
          <p:cNvSpPr>
            <a:spLocks noGrp="1"/>
          </p:cNvSpPr>
          <p:nvPr>
            <p:ph type="sldNum" sz="quarter" idx="4"/>
          </p:nvPr>
        </p:nvSpPr>
        <p:spPr>
          <a:xfrm rot="16200000">
            <a:off x="8044657" y="683419"/>
            <a:ext cx="1316037" cy="365125"/>
          </a:xfrm>
          <a:prstGeom prst="rect">
            <a:avLst/>
          </a:prstGeom>
        </p:spPr>
        <p:txBody>
          <a:bodyPr vert="horz" lIns="91440" tIns="45720" rIns="91440" bIns="45720" rtlCol="0" anchor="ctr"/>
          <a:lstStyle>
            <a:lvl1pPr algn="r" fontAlgn="auto">
              <a:spcBef>
                <a:spcPts val="0"/>
              </a:spcBef>
              <a:spcAft>
                <a:spcPts val="0"/>
              </a:spcAft>
              <a:defRPr sz="2400" b="1" smtClean="0">
                <a:solidFill>
                  <a:srgbClr val="FFFFFF"/>
                </a:solidFill>
                <a:latin typeface="+mn-lt"/>
              </a:defRPr>
            </a:lvl1pPr>
          </a:lstStyle>
          <a:p>
            <a:pPr>
              <a:defRPr/>
            </a:pPr>
            <a:fld id="{C56169A9-3380-4EA0-9DA0-2D35F2C8DA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Lst>
  <p:hf sldNum="0" hdr="0" dt="0"/>
  <p:txStyles>
    <p:titleStyle>
      <a:lvl1pPr algn="l" rtl="0" fontAlgn="base">
        <a:spcBef>
          <a:spcPct val="0"/>
        </a:spcBef>
        <a:spcAft>
          <a:spcPct val="0"/>
        </a:spcAft>
        <a:defRPr sz="2400" kern="1200" cap="all" spc="-60">
          <a:solidFill>
            <a:srgbClr val="6CB255"/>
          </a:solidFill>
          <a:latin typeface="+mj-lt"/>
          <a:ea typeface="+mj-ea"/>
          <a:cs typeface="+mj-cs"/>
        </a:defRPr>
      </a:lvl1pPr>
      <a:lvl2pPr algn="l" rtl="0" fontAlgn="base">
        <a:spcBef>
          <a:spcPct val="0"/>
        </a:spcBef>
        <a:spcAft>
          <a:spcPct val="0"/>
        </a:spcAft>
        <a:defRPr sz="2400">
          <a:solidFill>
            <a:srgbClr val="6CB255"/>
          </a:solidFill>
          <a:latin typeface="Arial Black" pitchFamily="34" charset="0"/>
        </a:defRPr>
      </a:lvl2pPr>
      <a:lvl3pPr algn="l" rtl="0" fontAlgn="base">
        <a:spcBef>
          <a:spcPct val="0"/>
        </a:spcBef>
        <a:spcAft>
          <a:spcPct val="0"/>
        </a:spcAft>
        <a:defRPr sz="2400">
          <a:solidFill>
            <a:srgbClr val="6CB255"/>
          </a:solidFill>
          <a:latin typeface="Arial Black" pitchFamily="34" charset="0"/>
        </a:defRPr>
      </a:lvl3pPr>
      <a:lvl4pPr algn="l" rtl="0" fontAlgn="base">
        <a:spcBef>
          <a:spcPct val="0"/>
        </a:spcBef>
        <a:spcAft>
          <a:spcPct val="0"/>
        </a:spcAft>
        <a:defRPr sz="2400">
          <a:solidFill>
            <a:srgbClr val="6CB255"/>
          </a:solidFill>
          <a:latin typeface="Arial Black" pitchFamily="34" charset="0"/>
        </a:defRPr>
      </a:lvl4pPr>
      <a:lvl5pPr algn="l" rtl="0" fontAlgn="base">
        <a:spcBef>
          <a:spcPct val="0"/>
        </a:spcBef>
        <a:spcAft>
          <a:spcPct val="0"/>
        </a:spcAft>
        <a:defRPr sz="2400">
          <a:solidFill>
            <a:srgbClr val="6CB255"/>
          </a:solidFill>
          <a:latin typeface="Arial Black" pitchFamily="34" charset="0"/>
        </a:defRPr>
      </a:lvl5pPr>
      <a:lvl6pPr marL="457200" algn="l" rtl="0" fontAlgn="base">
        <a:spcBef>
          <a:spcPct val="0"/>
        </a:spcBef>
        <a:spcAft>
          <a:spcPct val="0"/>
        </a:spcAft>
        <a:defRPr sz="2400">
          <a:solidFill>
            <a:srgbClr val="6CB255"/>
          </a:solidFill>
          <a:latin typeface="Arial Black" pitchFamily="34" charset="0"/>
        </a:defRPr>
      </a:lvl6pPr>
      <a:lvl7pPr marL="914400" algn="l" rtl="0" fontAlgn="base">
        <a:spcBef>
          <a:spcPct val="0"/>
        </a:spcBef>
        <a:spcAft>
          <a:spcPct val="0"/>
        </a:spcAft>
        <a:defRPr sz="2400">
          <a:solidFill>
            <a:srgbClr val="6CB255"/>
          </a:solidFill>
          <a:latin typeface="Arial Black" pitchFamily="34" charset="0"/>
        </a:defRPr>
      </a:lvl7pPr>
      <a:lvl8pPr marL="1371600" algn="l" rtl="0" fontAlgn="base">
        <a:spcBef>
          <a:spcPct val="0"/>
        </a:spcBef>
        <a:spcAft>
          <a:spcPct val="0"/>
        </a:spcAft>
        <a:defRPr sz="2400">
          <a:solidFill>
            <a:srgbClr val="6CB255"/>
          </a:solidFill>
          <a:latin typeface="Arial Black" pitchFamily="34" charset="0"/>
        </a:defRPr>
      </a:lvl8pPr>
      <a:lvl9pPr marL="1828800" algn="l" rtl="0" fontAlgn="base">
        <a:spcBef>
          <a:spcPct val="0"/>
        </a:spcBef>
        <a:spcAft>
          <a:spcPct val="0"/>
        </a:spcAft>
        <a:defRPr sz="2400">
          <a:solidFill>
            <a:srgbClr val="6CB255"/>
          </a:solidFill>
          <a:latin typeface="Arial Black" pitchFamily="34" charset="0"/>
        </a:defRPr>
      </a:lvl9pPr>
    </p:titleStyle>
    <p:bodyStyle>
      <a:lvl1pPr algn="l" rtl="0" fontAlgn="base">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087" y="5775854"/>
            <a:ext cx="1226434" cy="833592"/>
          </a:xfrm>
          <a:prstGeom prst="rect">
            <a:avLst/>
          </a:prstGeom>
        </p:spPr>
      </p:pic>
      <p:pic>
        <p:nvPicPr>
          <p:cNvPr id="4" name="Figure" descr="Sociolo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7" name="Chapter Title">
            <a:extLst>
              <a:ext uri="{FF2B5EF4-FFF2-40B4-BE49-F238E27FC236}">
                <a16:creationId xmlns:a16="http://schemas.microsoft.com/office/drawing/2014/main" id="{10A10FC2-2E0E-4B6B-9ED2-56C3928A9B28}"/>
              </a:ext>
            </a:extLst>
          </p:cNvPr>
          <p:cNvSpPr txBox="1">
            <a:spLocks/>
          </p:cNvSpPr>
          <p:nvPr/>
        </p:nvSpPr>
        <p:spPr>
          <a:xfrm>
            <a:off x="152400" y="1333271"/>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endParaRPr lang="en-US" sz="1800" cap="none" dirty="0">
              <a:solidFill>
                <a:schemeClr val="accent3">
                  <a:lumMod val="20000"/>
                  <a:lumOff val="80000"/>
                </a:schemeClr>
              </a:solidFill>
              <a:latin typeface="+mn-lt"/>
            </a:endParaRPr>
          </a:p>
          <a:p>
            <a:pPr algn="ctr" fontAlgn="auto">
              <a:spcAft>
                <a:spcPts val="0"/>
              </a:spcAft>
              <a:defRPr/>
            </a:pPr>
            <a:r>
              <a:rPr lang="en-US" sz="2000" b="1" cap="none" dirty="0">
                <a:solidFill>
                  <a:srgbClr val="212F62"/>
                </a:solidFill>
                <a:latin typeface="+mn-lt"/>
              </a:rPr>
              <a:t>Chapter 13 AGING AND THE ELDERLY</a:t>
            </a:r>
          </a:p>
          <a:p>
            <a:pPr algn="ctr" fontAlgn="auto">
              <a:spcAft>
                <a:spcPts val="0"/>
              </a:spcAft>
              <a:defRPr/>
            </a:pPr>
            <a:r>
              <a:rPr lang="en-US" sz="1600" cap="none" dirty="0">
                <a:solidFill>
                  <a:schemeClr val="tx1"/>
                </a:solidFill>
                <a:latin typeface="+mn-lt"/>
              </a:rPr>
              <a:t>PowerPoint Image Slideshow</a:t>
            </a:r>
          </a:p>
        </p:txBody>
      </p:sp>
      <p:sp>
        <p:nvSpPr>
          <p:cNvPr id="9" name="Title">
            <a:extLst>
              <a:ext uri="{FF2B5EF4-FFF2-40B4-BE49-F238E27FC236}">
                <a16:creationId xmlns:a16="http://schemas.microsoft.com/office/drawing/2014/main" id="{7CB23C30-163B-460C-A9A1-976D9D40E89F}"/>
              </a:ext>
            </a:extLst>
          </p:cNvPr>
          <p:cNvSpPr>
            <a:spLocks noGrp="1"/>
          </p:cNvSpPr>
          <p:nvPr>
            <p:ph type="title" idx="4294967295"/>
          </p:nvPr>
        </p:nvSpPr>
        <p:spPr>
          <a:xfrm>
            <a:off x="0" y="529771"/>
            <a:ext cx="9144000" cy="900100"/>
          </a:xfrm>
        </p:spPr>
        <p:txBody>
          <a:bodyPr>
            <a:normAutofit/>
          </a:bodyPr>
          <a:lstStyle/>
          <a:p>
            <a:pPr algn="ctr"/>
            <a:r>
              <a:rPr lang="en-US" sz="3600" dirty="0"/>
              <a:t>INTRODUCTION TO SOCIOLOGY 2E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3B65ECC-F4B5-48BB-9B22-4F410FC683A2}"/>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2" name="Figure" descr="An elderly man wearing blue swim trunks and an elderly woman wearing a flowered bathing suit and hat are shown walking near the water on a beach."/>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738694" y="1108075"/>
            <a:ext cx="3532175" cy="5256213"/>
          </a:xfrm>
        </p:spPr>
      </p:pic>
      <p:sp>
        <p:nvSpPr>
          <p:cNvPr id="10243" name="Figure Legend"/>
          <p:cNvSpPr>
            <a:spLocks noGrp="1"/>
          </p:cNvSpPr>
          <p:nvPr>
            <p:ph type="body" sz="quarter" idx="14"/>
          </p:nvPr>
        </p:nvSpPr>
        <p:spPr>
          <a:xfrm>
            <a:off x="457200" y="1108075"/>
            <a:ext cx="3913188" cy="5256213"/>
          </a:xfrm>
        </p:spPr>
        <p:txBody>
          <a:bodyPr/>
          <a:lstStyle/>
          <a:p>
            <a:r>
              <a:rPr lang="en-US" sz="1600" dirty="0">
                <a:solidFill>
                  <a:schemeClr val="tx1"/>
                </a:solidFill>
              </a:rPr>
              <a:t>Aging is accompanied by a host of biological, social, and psychological changes. (Photo courtesy of Michael Cohen/</a:t>
            </a:r>
            <a:r>
              <a:rPr lang="en-US" sz="1600" dirty="0" err="1">
                <a:solidFill>
                  <a:schemeClr val="tx1"/>
                </a:solidFill>
              </a:rPr>
              <a:t>flickr</a:t>
            </a:r>
            <a:r>
              <a:rPr lang="en-US" sz="1600" dirty="0">
                <a:solidFill>
                  <a:schemeClr val="tx1"/>
                </a:solidFill>
              </a:rPr>
              <a:t>)</a:t>
            </a:r>
          </a:p>
        </p:txBody>
      </p:sp>
      <p:sp>
        <p:nvSpPr>
          <p:cNvPr id="5" name="Figure Number"/>
          <p:cNvSpPr>
            <a:spLocks noGrp="1"/>
          </p:cNvSpPr>
          <p:nvPr>
            <p:ph type="title"/>
          </p:nvPr>
        </p:nvSpPr>
        <p:spPr>
          <a:xfrm>
            <a:off x="457200" y="241300"/>
            <a:ext cx="8062913" cy="658813"/>
          </a:xfrm>
        </p:spPr>
        <p:txBody>
          <a:bodyPr/>
          <a:lstStyle/>
          <a:p>
            <a:pPr algn="r" fontAlgn="auto">
              <a:spcAft>
                <a:spcPts val="0"/>
              </a:spcAft>
              <a:defRPr/>
            </a:pPr>
            <a:r>
              <a:rPr lang="en-US" dirty="0"/>
              <a:t>Figure 13.9</a:t>
            </a:r>
          </a:p>
        </p:txBody>
      </p:sp>
      <p:pic>
        <p:nvPicPr>
          <p:cNvPr id="7"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87" y="227959"/>
            <a:ext cx="1226434" cy="833592"/>
          </a:xfrm>
          <a:prstGeom prst="rect">
            <a:avLst/>
          </a:prstGeom>
        </p:spPr>
      </p:pic>
    </p:spTree>
    <p:extLst>
      <p:ext uri="{BB962C8B-B14F-4D97-AF65-F5344CB8AC3E}">
        <p14:creationId xmlns:p14="http://schemas.microsoft.com/office/powerpoint/2010/main" val="262007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C6C0D3C-72C3-46C1-B500-7EBBB22440D7}"/>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In </a:t>
            </a:r>
            <a:r>
              <a:rPr lang="en-US" sz="1600" i="1" dirty="0"/>
              <a:t>Harold and Maude</a:t>
            </a:r>
            <a:r>
              <a:rPr lang="en-US" sz="1600" dirty="0"/>
              <a:t>, a 1971 cult classic movie, a twenty-something young man falls in love with a seventy-nine year-old woman. The world reacts in disgust. What is your response to this picture, given that that the two people are meant to be lovers, not grandmother and grandson? (Photo courtesy of </a:t>
            </a:r>
            <a:r>
              <a:rPr lang="en-US" sz="1600" dirty="0" err="1"/>
              <a:t>luckyjackson</a:t>
            </a:r>
            <a:r>
              <a:rPr lang="en-US" sz="1600" dirty="0"/>
              <a:t>/</a:t>
            </a:r>
            <a:r>
              <a:rPr lang="en-US" sz="1600" dirty="0" err="1"/>
              <a:t>flickr</a:t>
            </a:r>
            <a:r>
              <a:rPr lang="en-US" sz="1600" dirty="0"/>
              <a:t>)</a:t>
            </a:r>
          </a:p>
        </p:txBody>
      </p:sp>
      <p:pic>
        <p:nvPicPr>
          <p:cNvPr id="2" name="Figure" descr="A diptych-style painting of the actors Ruth Gordon, an elderly woman (left), and Bud Cort, a young man (right), is shown."/>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701516" y="1122363"/>
            <a:ext cx="5574280"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13.10</a:t>
            </a:r>
          </a:p>
        </p:txBody>
      </p:sp>
    </p:spTree>
    <p:extLst>
      <p:ext uri="{BB962C8B-B14F-4D97-AF65-F5344CB8AC3E}">
        <p14:creationId xmlns:p14="http://schemas.microsoft.com/office/powerpoint/2010/main" val="2749061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F3F9B567-29C1-4158-A414-21B2A6E5B055}"/>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As same-sex marriage becomes a possibility, many gay and lesbian couples are finally able to tie the knot—sometimes as seniors—after decades of waiting. (Photo courtesy of Fibonacci Blue/</a:t>
            </a:r>
            <a:r>
              <a:rPr lang="en-US" sz="1600" dirty="0" err="1"/>
              <a:t>flickr</a:t>
            </a:r>
            <a:r>
              <a:rPr lang="en-US" sz="1600" dirty="0"/>
              <a:t>).</a:t>
            </a:r>
          </a:p>
        </p:txBody>
      </p:sp>
      <p:pic>
        <p:nvPicPr>
          <p:cNvPr id="2" name="Figure" descr="An older man with a gray beard, wearing a baseball cap, buttoned-up shirt, and jeans, is shown in a marbled lobby with columns holding a blue banner reading “Legal Marriage for Gay Couples Now.”"/>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13.11</a:t>
            </a:r>
          </a:p>
        </p:txBody>
      </p:sp>
    </p:spTree>
    <p:extLst>
      <p:ext uri="{BB962C8B-B14F-4D97-AF65-F5344CB8AC3E}">
        <p14:creationId xmlns:p14="http://schemas.microsoft.com/office/powerpoint/2010/main" val="443752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DAEDD80-5798-4B4D-B8C6-087CE76B5D97}"/>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 young man sits at the grave of his great-grandmother. (Photo courtesy of Sara Goldsmith/</a:t>
            </a:r>
            <a:r>
              <a:rPr lang="en-US" sz="1600" dirty="0" err="1"/>
              <a:t>flickr</a:t>
            </a:r>
            <a:r>
              <a:rPr lang="en-US" sz="1600" dirty="0"/>
              <a:t>)</a:t>
            </a:r>
          </a:p>
        </p:txBody>
      </p:sp>
      <p:pic>
        <p:nvPicPr>
          <p:cNvPr id="2" name="Figure" descr="A young man in a green T-shirt and white shorts is shown sitting in the grass in front of a gravesto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057" b="21057"/>
          <a:stretch>
            <a:fillRect/>
          </a:stretch>
        </p:blipFill>
        <p:spPr>
          <a:xfrm>
            <a:off x="457200" y="1122363"/>
            <a:ext cx="8062913"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13.12</a:t>
            </a:r>
          </a:p>
        </p:txBody>
      </p:sp>
    </p:spTree>
    <p:extLst>
      <p:ext uri="{BB962C8B-B14F-4D97-AF65-F5344CB8AC3E}">
        <p14:creationId xmlns:p14="http://schemas.microsoft.com/office/powerpoint/2010/main" val="3602946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2DC5E39-CC3B-4E52-BB02-4A157F6DD2A5}"/>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While elderly poverty rates showed an improvement trend for decades, the 2008 recession has changed some older people’s financial futures. Some who had planned a leisurely retirement have found themselves at risk of late-age destitution. (Photo (a) courtesy of Michael Cohen/</a:t>
            </a:r>
            <a:r>
              <a:rPr lang="en-US" sz="1600" dirty="0" err="1"/>
              <a:t>flickr</a:t>
            </a:r>
            <a:r>
              <a:rPr lang="en-US" sz="1600" dirty="0"/>
              <a:t>; photo (b) courtesy of Alex </a:t>
            </a:r>
            <a:r>
              <a:rPr lang="en-US" sz="1600" dirty="0" err="1"/>
              <a:t>Proimos</a:t>
            </a:r>
            <a:r>
              <a:rPr lang="en-US" sz="1600" dirty="0"/>
              <a:t>/</a:t>
            </a:r>
            <a:r>
              <a:rPr lang="en-US" sz="1600" dirty="0" err="1"/>
              <a:t>flickr</a:t>
            </a:r>
            <a:r>
              <a:rPr lang="en-US" sz="1600" dirty="0"/>
              <a:t>)</a:t>
            </a:r>
          </a:p>
        </p:txBody>
      </p:sp>
      <p:pic>
        <p:nvPicPr>
          <p:cNvPr id="8" name="Figure" descr="In figure (b), a homeless person, dressed in shabby clothing, is shown sitting on a city sidewalk, holding a plastic cup, begging for change from passers-b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556896" y="1648876"/>
            <a:ext cx="3283712" cy="2190235"/>
          </a:xfrm>
          <a:prstGeom prst="rect">
            <a:avLst/>
          </a:prstGeom>
          <a:noFill/>
          <a:ln w="9525">
            <a:noFill/>
            <a:miter lim="800000"/>
            <a:headEnd/>
            <a:tailEnd/>
          </a:ln>
        </p:spPr>
      </p:pic>
      <p:pic>
        <p:nvPicPr>
          <p:cNvPr id="2" name="Figure" descr="In figure (a), an older man and woman, wearing casual dress, are shown from behind walking in a public plaza setting."/>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218592" y="1122363"/>
            <a:ext cx="3283712" cy="3500437"/>
          </a:xfrm>
        </p:spPr>
      </p:pic>
      <p:pic>
        <p:nvPicPr>
          <p:cNvPr id="7" name="OpenStaxLogo" descr="openstax colleg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13.13</a:t>
            </a:r>
          </a:p>
        </p:txBody>
      </p:sp>
    </p:spTree>
    <p:extLst>
      <p:ext uri="{BB962C8B-B14F-4D97-AF65-F5344CB8AC3E}">
        <p14:creationId xmlns:p14="http://schemas.microsoft.com/office/powerpoint/2010/main" val="1511827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FCA50EA-D52B-4967-8602-51BF4C87F3FC}"/>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Are these street signs humorous or offensive? What shared assumptions make them humorous? Or is memory loss too serious to be made fun of? (Photo courtesy of Tumbleweed/</a:t>
            </a:r>
            <a:r>
              <a:rPr lang="en-US" sz="1600" dirty="0" err="1"/>
              <a:t>flickr</a:t>
            </a:r>
            <a:r>
              <a:rPr lang="en-US" sz="1600" dirty="0"/>
              <a:t>)</a:t>
            </a:r>
          </a:p>
        </p:txBody>
      </p:sp>
      <p:pic>
        <p:nvPicPr>
          <p:cNvPr id="2" name="Figure" descr="Five sets of road signs, the top one green and the bottom one red in each set, are shown along the right-hand side of a road in a desert setting. The green signs all read “Senior Center” and feature an arrow pointing left. The blue signs, from front to back, read “Don’t Forget,” “Remember to [u]Turn![/u]”, “Wake Up!”, “Lunch Only $4,” and “Turn Now.”"/>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649760" y="1122363"/>
            <a:ext cx="3677792"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normAutofit/>
          </a:bodyPr>
          <a:lstStyle/>
          <a:p>
            <a:pPr fontAlgn="auto">
              <a:spcAft>
                <a:spcPts val="0"/>
              </a:spcAft>
              <a:defRPr/>
            </a:pPr>
            <a:r>
              <a:rPr lang="en-US" dirty="0"/>
              <a:t>Figure 13.14</a:t>
            </a:r>
          </a:p>
        </p:txBody>
      </p:sp>
    </p:spTree>
    <p:extLst>
      <p:ext uri="{BB962C8B-B14F-4D97-AF65-F5344CB8AC3E}">
        <p14:creationId xmlns:p14="http://schemas.microsoft.com/office/powerpoint/2010/main" val="854419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F4E385C-822E-48C2-8680-5848C670BF59}"/>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World War II (1941–1945) veterans and members of an Honor Flight from Milwaukee, Wisconsin, visit the National World War II Memorial in Washington, DC Most of these men and women were in their late teens or twenties when they served. (Photo courtesy of Sean </a:t>
            </a:r>
            <a:r>
              <a:rPr lang="en-US" sz="1600" dirty="0" err="1"/>
              <a:t>Hackbarth</a:t>
            </a:r>
            <a:r>
              <a:rPr lang="en-US" sz="1600" dirty="0"/>
              <a:t>/</a:t>
            </a:r>
            <a:r>
              <a:rPr lang="en-US" sz="1600" dirty="0" err="1"/>
              <a:t>flickr</a:t>
            </a:r>
            <a:r>
              <a:rPr lang="en-US" sz="1600" dirty="0"/>
              <a:t>)</a:t>
            </a:r>
          </a:p>
        </p:txBody>
      </p:sp>
      <p:pic>
        <p:nvPicPr>
          <p:cNvPr id="2" name="Figure" descr="A group of elderly men, many in wheelchairs, all dressed in blue shirts and baseball caps, are shown standing and sitting in a memorial setting, with a fountain and pillars behind them."/>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387216" y="1122363"/>
            <a:ext cx="6202881"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13.15</a:t>
            </a:r>
          </a:p>
        </p:txBody>
      </p:sp>
    </p:spTree>
    <p:extLst>
      <p:ext uri="{BB962C8B-B14F-4D97-AF65-F5344CB8AC3E}">
        <p14:creationId xmlns:p14="http://schemas.microsoft.com/office/powerpoint/2010/main" val="1720726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A81D478-30B2-47FD-B5F5-570E46567856}"/>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Does being old mean disengaging from the world? (Photo courtesy of Candida Performa/Wikimedia Commons)</a:t>
            </a:r>
          </a:p>
        </p:txBody>
      </p:sp>
      <p:pic>
        <p:nvPicPr>
          <p:cNvPr id="2" name="Figure" descr="An elderly man and woman are shown from behind sitting on a bench. The man is shown wrapping his arm around the woman’s shoulder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84673" y="1122363"/>
            <a:ext cx="5207967"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13.16</a:t>
            </a:r>
          </a:p>
        </p:txBody>
      </p:sp>
    </p:spTree>
    <p:extLst>
      <p:ext uri="{BB962C8B-B14F-4D97-AF65-F5344CB8AC3E}">
        <p14:creationId xmlns:p14="http://schemas.microsoft.com/office/powerpoint/2010/main" val="3959696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BD82845-3D54-4713-A63A-44F5E2BE8A39}"/>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8195" name="Figure Legend"/>
          <p:cNvSpPr>
            <a:spLocks noGrp="1"/>
          </p:cNvSpPr>
          <p:nvPr>
            <p:ph type="body" sz="quarter" idx="14"/>
          </p:nvPr>
        </p:nvSpPr>
        <p:spPr>
          <a:xfrm>
            <a:off x="4606925" y="1108075"/>
            <a:ext cx="3913188" cy="5256213"/>
          </a:xfrm>
        </p:spPr>
        <p:txBody>
          <a:bodyPr/>
          <a:lstStyle/>
          <a:p>
            <a:r>
              <a:rPr lang="en-US" sz="1600" dirty="0">
                <a:solidFill>
                  <a:schemeClr val="tx1"/>
                </a:solidFill>
              </a:rPr>
              <a:t>Would you want to spend your retirement here? A growing elderly prison population requires asking questions about how to deal with senior inmates. (Photo courtesy of Claire Rowland/Wikimedia Commons)</a:t>
            </a:r>
          </a:p>
        </p:txBody>
      </p:sp>
      <p:pic>
        <p:nvPicPr>
          <p:cNvPr id="2" name="Figure" descr="Two levels of empty prison cells are shown."/>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00493" y="1108075"/>
            <a:ext cx="3945663" cy="5256213"/>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13.17</a:t>
            </a:r>
          </a:p>
        </p:txBody>
      </p:sp>
    </p:spTree>
    <p:extLst>
      <p:ext uri="{BB962C8B-B14F-4D97-AF65-F5344CB8AC3E}">
        <p14:creationId xmlns:p14="http://schemas.microsoft.com/office/powerpoint/2010/main" val="1538504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D68F2E8-6903-4B9A-8311-78E6BAF8787B}"/>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At a public protest, older people make their voices heard. In advocating for themselves, they help shape public policy and alter the allotment of available resources. (Photo courtesy of </a:t>
            </a:r>
            <a:r>
              <a:rPr lang="en-US" sz="1600" dirty="0" err="1"/>
              <a:t>longislandwins</a:t>
            </a:r>
            <a:r>
              <a:rPr lang="en-US" sz="1600" dirty="0"/>
              <a:t>/</a:t>
            </a:r>
            <a:r>
              <a:rPr lang="en-US" sz="1600" dirty="0" err="1"/>
              <a:t>flickr</a:t>
            </a:r>
            <a:r>
              <a:rPr lang="en-US" sz="1600" dirty="0"/>
              <a:t>)</a:t>
            </a:r>
            <a:r>
              <a:rPr lang="en-US" sz="1600" dirty="0">
                <a:solidFill>
                  <a:schemeClr val="tx1"/>
                </a:solidFill>
              </a:rPr>
              <a:t>.</a:t>
            </a:r>
            <a:endParaRPr lang="en-US" sz="1600" dirty="0"/>
          </a:p>
        </p:txBody>
      </p:sp>
      <p:pic>
        <p:nvPicPr>
          <p:cNvPr id="2" name="Figure" descr="Two elderly women, one holding a red white and blue sign reading “Save Medicare: Make Big Banks Pay Their Share,” are shown sitting under some trees and in front of a suburban bank building. A younger woman, dressed all in black, is shown behind and to the left of the other women."/>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64641" y="1122363"/>
            <a:ext cx="5248031"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13.18</a:t>
            </a:r>
          </a:p>
        </p:txBody>
      </p:sp>
    </p:spTree>
    <p:extLst>
      <p:ext uri="{BB962C8B-B14F-4D97-AF65-F5344CB8AC3E}">
        <p14:creationId xmlns:p14="http://schemas.microsoft.com/office/powerpoint/2010/main" val="3779839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B38D7B67-8C46-4729-A086-4A4A3DECC252}"/>
              </a:ext>
            </a:extLst>
          </p:cNvPr>
          <p:cNvSpPr>
            <a:spLocks noGrp="1"/>
          </p:cNvSpPr>
          <p:nvPr>
            <p:ph type="ftr" sz="quarter" idx="3"/>
          </p:nvPr>
        </p:nvSpPr>
        <p:spPr>
          <a:xfrm>
            <a:off x="457200" y="6492875"/>
            <a:ext cx="7745896" cy="284163"/>
          </a:xfrm>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
        <p:nvSpPr>
          <p:cNvPr id="9219" name="Figure Legend"/>
          <p:cNvSpPr>
            <a:spLocks noGrp="1"/>
          </p:cNvSpPr>
          <p:nvPr>
            <p:ph type="body" sz="quarter" idx="14"/>
          </p:nvPr>
        </p:nvSpPr>
        <p:spPr>
          <a:xfrm>
            <a:off x="457200" y="4843463"/>
            <a:ext cx="8062913" cy="1166812"/>
          </a:xfrm>
        </p:spPr>
        <p:txBody>
          <a:bodyPr/>
          <a:lstStyle/>
          <a:p>
            <a:r>
              <a:rPr lang="en-US" sz="1600" dirty="0"/>
              <a:t>Society's view of the elderly is likely to change as the population ages. (Photo courtesy of </a:t>
            </a:r>
            <a:r>
              <a:rPr lang="en-US" sz="1600" dirty="0" err="1"/>
              <a:t>sima</a:t>
            </a:r>
            <a:r>
              <a:rPr lang="en-US" sz="1600" dirty="0"/>
              <a:t> </a:t>
            </a:r>
            <a:r>
              <a:rPr lang="en-US" sz="1600" dirty="0" err="1"/>
              <a:t>dimitric</a:t>
            </a:r>
            <a:r>
              <a:rPr lang="en-US" sz="1600" dirty="0"/>
              <a:t>/</a:t>
            </a:r>
            <a:r>
              <a:rPr lang="en-US" sz="1600" dirty="0" err="1"/>
              <a:t>flickr</a:t>
            </a:r>
            <a:r>
              <a:rPr lang="en-US" sz="1600" dirty="0"/>
              <a:t>)</a:t>
            </a:r>
          </a:p>
        </p:txBody>
      </p:sp>
      <p:pic>
        <p:nvPicPr>
          <p:cNvPr id="4" name="Figure" descr="A photo of an old man sitting on a couch eating an ice cream cone with a walker next to hi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249" r="-19249"/>
          <a:stretch>
            <a:fillRect/>
          </a:stretch>
        </p:blipFill>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13.1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CFC190C-8636-4E8A-BDA3-BAEBA9A02B2F}"/>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The subculture of aging theory posits that the elderly create their own communities because they have been excluded from other groups. (Photo courtesy of </a:t>
            </a:r>
            <a:r>
              <a:rPr lang="en-US" sz="1600" dirty="0" err="1"/>
              <a:t>Icnacio</a:t>
            </a:r>
            <a:r>
              <a:rPr lang="en-US" sz="1600" dirty="0"/>
              <a:t> </a:t>
            </a:r>
            <a:r>
              <a:rPr lang="en-US" sz="1600" dirty="0" err="1"/>
              <a:t>Palomo</a:t>
            </a:r>
            <a:r>
              <a:rPr lang="en-US" sz="1600" dirty="0"/>
              <a:t> Duarte/</a:t>
            </a:r>
            <a:r>
              <a:rPr lang="en-US" sz="1600" dirty="0" err="1"/>
              <a:t>flickr</a:t>
            </a:r>
            <a:r>
              <a:rPr lang="en-US" sz="1600" dirty="0"/>
              <a:t>)</a:t>
            </a:r>
            <a:r>
              <a:rPr lang="en-US" sz="1600" dirty="0">
                <a:solidFill>
                  <a:schemeClr val="tx1"/>
                </a:solidFill>
              </a:rPr>
              <a:t>.</a:t>
            </a:r>
            <a:endParaRPr lang="en-US" sz="1600" dirty="0"/>
          </a:p>
        </p:txBody>
      </p:sp>
      <p:pic>
        <p:nvPicPr>
          <p:cNvPr id="2" name="Figure" descr="The legs of three men, one using a cane, are shown from behind walking on a dirt surfac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52785" y="1122363"/>
            <a:ext cx="5271742"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13.19</a:t>
            </a:r>
          </a:p>
        </p:txBody>
      </p:sp>
    </p:spTree>
    <p:extLst>
      <p:ext uri="{BB962C8B-B14F-4D97-AF65-F5344CB8AC3E}">
        <p14:creationId xmlns:p14="http://schemas.microsoft.com/office/powerpoint/2010/main" val="3778890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63865E1-6653-4CAF-B871-5C6C3BE8B1E9}"/>
              </a:ext>
            </a:extLst>
          </p:cNvPr>
          <p:cNvSpPr>
            <a:spLocks noGrp="1"/>
          </p:cNvSpPr>
          <p:nvPr>
            <p:ph type="ftr" sz="quarter" idx="3"/>
          </p:nvPr>
        </p:nvSpPr>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
        <p:nvSpPr>
          <p:cNvPr id="9219" name="Figure Legend"/>
          <p:cNvSpPr>
            <a:spLocks noGrp="1"/>
          </p:cNvSpPr>
          <p:nvPr>
            <p:ph type="body" sz="quarter" idx="14"/>
          </p:nvPr>
        </p:nvSpPr>
        <p:spPr>
          <a:xfrm>
            <a:off x="457200" y="4843463"/>
            <a:ext cx="8062913" cy="1166812"/>
          </a:xfrm>
        </p:spPr>
        <p:txBody>
          <a:bodyPr/>
          <a:lstStyle/>
          <a:p>
            <a:r>
              <a:rPr lang="en-US" sz="1600" dirty="0"/>
              <a:t>How old is this woman? In modern U.S. society, appearance is not a reliable indicator of age. In addition to genetic differences, health habits, hair dyes, Botox, and the like make traditional signs of aging increasingly unreliable. (Photo courtesy of the Sean and Lauren Spectacular/</a:t>
            </a:r>
            <a:r>
              <a:rPr lang="en-US" sz="1600" dirty="0" err="1"/>
              <a:t>flickr</a:t>
            </a:r>
            <a:r>
              <a:rPr lang="en-US" sz="1600" dirty="0"/>
              <a:t>)</a:t>
            </a:r>
          </a:p>
        </p:txBody>
      </p:sp>
      <p:pic>
        <p:nvPicPr>
          <p:cNvPr id="2" name="Figure" descr="An older woman with white hair and glasses is shown looking out a window, across a body of wate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13.2</a:t>
            </a:r>
          </a:p>
        </p:txBody>
      </p:sp>
    </p:spTree>
    <p:extLst>
      <p:ext uri="{BB962C8B-B14F-4D97-AF65-F5344CB8AC3E}">
        <p14:creationId xmlns:p14="http://schemas.microsoft.com/office/powerpoint/2010/main" val="108015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BD6B0B3-3708-4061-84AB-63FB14C2AD85}"/>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8195" name="Figure Legend"/>
          <p:cNvSpPr>
            <a:spLocks noGrp="1"/>
          </p:cNvSpPr>
          <p:nvPr>
            <p:ph type="body" sz="quarter" idx="14"/>
          </p:nvPr>
        </p:nvSpPr>
        <p:spPr>
          <a:xfrm>
            <a:off x="4606925" y="1108075"/>
            <a:ext cx="3913188" cy="5256213"/>
          </a:xfrm>
        </p:spPr>
        <p:txBody>
          <a:bodyPr/>
          <a:lstStyle/>
          <a:p>
            <a:r>
              <a:rPr lang="en-US" sz="1600" dirty="0">
                <a:solidFill>
                  <a:schemeClr val="tx1"/>
                </a:solidFill>
              </a:rPr>
              <a:t>This population pyramid shows the age distribution pattern for 2010 and projected patterns for 2030 and 2050 (Graph courtesy of the U.S. Census Bureau).</a:t>
            </a:r>
          </a:p>
        </p:txBody>
      </p:sp>
      <p:pic>
        <p:nvPicPr>
          <p:cNvPr id="2" name="Figure" descr="A population pyramid depicting the U.S. age distribution of 2010, and projecting the age distribution o f the U.S. in the years 2030 and 2050."/>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72460" y="1108075"/>
            <a:ext cx="4001730" cy="5256213"/>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13.3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15D712C-E981-44F3-8A04-E4DE123B9B0A}"/>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As senior citizens begin to make up a larger percentage of the United States, the organizations supporting them grow stronger. (Photo courtesy of Congressman George Miller/</a:t>
            </a:r>
            <a:r>
              <a:rPr lang="en-US" sz="1600" dirty="0" err="1"/>
              <a:t>flickr</a:t>
            </a:r>
            <a:r>
              <a:rPr lang="en-US" sz="1600" dirty="0"/>
              <a:t>)</a:t>
            </a:r>
          </a:p>
        </p:txBody>
      </p:sp>
      <p:pic>
        <p:nvPicPr>
          <p:cNvPr id="2" name="Figure" descr="A tall man with white hair and moustache and glasses in casual business attire is shown flanked by two elderly women on his right and two elderly men on his left. The elderly people are all wearing blue T-shirts reading “Keep Social Security Strong: A A R P.” A banner in the background can also be seen, reading “Social Security Benefits America.”"/>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48810" y="1122363"/>
            <a:ext cx="5279693"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13.4</a:t>
            </a:r>
          </a:p>
        </p:txBody>
      </p:sp>
    </p:spTree>
    <p:extLst>
      <p:ext uri="{BB962C8B-B14F-4D97-AF65-F5344CB8AC3E}">
        <p14:creationId xmlns:p14="http://schemas.microsoft.com/office/powerpoint/2010/main" val="742736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FFB691B-DD3D-47AC-B3EF-A8AD00778970}"/>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This U.S. Census graph shows that women live significantly longer than men. However, over the past two decades, men have narrowed the percentage by which women outlive them. (Graph courtesy of the U.S. Census Bureau)</a:t>
            </a:r>
          </a:p>
        </p:txBody>
      </p:sp>
      <p:pic>
        <p:nvPicPr>
          <p:cNvPr id="2" name="Figure" descr="A line graph depicting the narrowing percentage by which women outlive men, years 1990, 2000, and 2010."/>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040798" y="1122363"/>
            <a:ext cx="4895716"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13.5</a:t>
            </a:r>
          </a:p>
        </p:txBody>
      </p:sp>
    </p:spTree>
    <p:extLst>
      <p:ext uri="{BB962C8B-B14F-4D97-AF65-F5344CB8AC3E}">
        <p14:creationId xmlns:p14="http://schemas.microsoft.com/office/powerpoint/2010/main" val="4061533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8E0B2DC-AB94-486C-BF86-FFCC5472D86C}"/>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In this U.S. Census pyramid chart, the baby boom bulge was aged thirty-five to fifty-five in 2000. In 2010, they were aged forty-five to sixty-five. (Graph courtesy of the U.S. Census Bureau)</a:t>
            </a:r>
          </a:p>
        </p:txBody>
      </p:sp>
      <p:pic>
        <p:nvPicPr>
          <p:cNvPr id="2" name="Figure" descr="A population pyramid depicting the U.S. population by age and sex, years 2000 and 2010."/>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859786" y="1122363"/>
            <a:ext cx="3257740"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13.6</a:t>
            </a:r>
          </a:p>
        </p:txBody>
      </p:sp>
    </p:spTree>
    <p:extLst>
      <p:ext uri="{BB962C8B-B14F-4D97-AF65-F5344CB8AC3E}">
        <p14:creationId xmlns:p14="http://schemas.microsoft.com/office/powerpoint/2010/main" val="3029380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568A5F7-E403-4FA1-810C-DD014C949DA3}"/>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Cultural values and attitudes can shape people’s experience of aging. (Photo courtesy of Tom </a:t>
            </a:r>
            <a:r>
              <a:rPr lang="en-US" sz="1600" dirty="0" err="1"/>
              <a:t>Coppen</a:t>
            </a:r>
            <a:r>
              <a:rPr lang="en-US" sz="1600" dirty="0"/>
              <a:t>/</a:t>
            </a:r>
            <a:r>
              <a:rPr lang="en-US" sz="1600" dirty="0" err="1"/>
              <a:t>flickr</a:t>
            </a:r>
            <a:r>
              <a:rPr lang="en-US" sz="1600" dirty="0"/>
              <a:t>)</a:t>
            </a:r>
          </a:p>
        </p:txBody>
      </p:sp>
      <p:pic>
        <p:nvPicPr>
          <p:cNvPr id="2" name="Figure" descr="A shirtless elderly man is shown manipulating a large tree branch while standing waist-deep in a rive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72485" y="1122363"/>
            <a:ext cx="5232342"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13.7</a:t>
            </a:r>
          </a:p>
        </p:txBody>
      </p:sp>
    </p:spTree>
    <p:extLst>
      <p:ext uri="{BB962C8B-B14F-4D97-AF65-F5344CB8AC3E}">
        <p14:creationId xmlns:p14="http://schemas.microsoft.com/office/powerpoint/2010/main" val="1027064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306C48D-3EBD-4677-90D7-F53FF81AAE05}"/>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8195" name="Figure Legend"/>
          <p:cNvSpPr>
            <a:spLocks noGrp="1"/>
          </p:cNvSpPr>
          <p:nvPr>
            <p:ph type="body" sz="quarter" idx="14"/>
          </p:nvPr>
        </p:nvSpPr>
        <p:spPr>
          <a:xfrm>
            <a:off x="4606925" y="1108075"/>
            <a:ext cx="3913188" cy="5256213"/>
          </a:xfrm>
        </p:spPr>
        <p:txBody>
          <a:bodyPr/>
          <a:lstStyle/>
          <a:p>
            <a:r>
              <a:rPr lang="en-US" sz="1600" dirty="0">
                <a:solidFill>
                  <a:schemeClr val="tx1"/>
                </a:solidFill>
              </a:rPr>
              <a:t>Aging can be a visible, public experience. Many people recognize the signs of aging and, because of the meanings that culture assigns to these changes, believe that being older means being in physical decline. Many older people, however, remain healthy, active, and happy. (Photo courtesy of Pedro </a:t>
            </a:r>
            <a:r>
              <a:rPr lang="en-US" sz="1600" dirty="0" err="1">
                <a:solidFill>
                  <a:schemeClr val="tx1"/>
                </a:solidFill>
              </a:rPr>
              <a:t>Riberio</a:t>
            </a:r>
            <a:r>
              <a:rPr lang="en-US" sz="1600" dirty="0">
                <a:solidFill>
                  <a:schemeClr val="tx1"/>
                </a:solidFill>
              </a:rPr>
              <a:t> </a:t>
            </a:r>
            <a:r>
              <a:rPr lang="en-US" sz="1600" dirty="0" err="1">
                <a:solidFill>
                  <a:schemeClr val="tx1"/>
                </a:solidFill>
              </a:rPr>
              <a:t>Simoes</a:t>
            </a:r>
            <a:r>
              <a:rPr lang="en-US" sz="1600" dirty="0">
                <a:solidFill>
                  <a:schemeClr val="tx1"/>
                </a:solidFill>
              </a:rPr>
              <a:t>/</a:t>
            </a:r>
            <a:r>
              <a:rPr lang="en-US" sz="1600" dirty="0" err="1">
                <a:solidFill>
                  <a:schemeClr val="tx1"/>
                </a:solidFill>
              </a:rPr>
              <a:t>flickr</a:t>
            </a:r>
            <a:r>
              <a:rPr lang="en-US" sz="1600" dirty="0">
                <a:solidFill>
                  <a:schemeClr val="tx1"/>
                </a:solidFill>
              </a:rPr>
              <a:t>)</a:t>
            </a:r>
          </a:p>
        </p:txBody>
      </p:sp>
      <p:pic>
        <p:nvPicPr>
          <p:cNvPr id="2" name="Figure" descr="An elderly man and woman are shown sitting on a bench."/>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200" y="1257339"/>
            <a:ext cx="4032250" cy="4957684"/>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13.8</a:t>
            </a:r>
          </a:p>
        </p:txBody>
      </p:sp>
    </p:spTree>
    <p:extLst>
      <p:ext uri="{BB962C8B-B14F-4D97-AF65-F5344CB8AC3E}">
        <p14:creationId xmlns:p14="http://schemas.microsoft.com/office/powerpoint/2010/main" val="4190754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398</TotalTime>
  <Words>1872</Words>
  <Application>Microsoft Office PowerPoint</Application>
  <PresentationFormat>On-screen Show (4:3)</PresentationFormat>
  <Paragraphs>61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Black</vt:lpstr>
      <vt:lpstr>Calibri</vt:lpstr>
      <vt:lpstr>Essential</vt:lpstr>
      <vt:lpstr>INTRODUCTION TO SOCIOLOGY 2E</vt:lpstr>
      <vt:lpstr>Figure 13.1</vt:lpstr>
      <vt:lpstr>Figure 13.2</vt:lpstr>
      <vt:lpstr>Figure 13.3</vt:lpstr>
      <vt:lpstr>Figure 13.4</vt:lpstr>
      <vt:lpstr>Figure 13.5</vt:lpstr>
      <vt:lpstr>Figure 13.6</vt:lpstr>
      <vt:lpstr>Figure 13.7</vt:lpstr>
      <vt:lpstr>Figure 13.8</vt:lpstr>
      <vt:lpstr>Figure 13.9</vt:lpstr>
      <vt:lpstr>Figure 13.10</vt:lpstr>
      <vt:lpstr>Figure 13.11</vt:lpstr>
      <vt:lpstr>Figure 13.12</vt:lpstr>
      <vt:lpstr>Figure 13.13</vt:lpstr>
      <vt:lpstr>Figure 13.14</vt:lpstr>
      <vt:lpstr>Figure 13.15</vt:lpstr>
      <vt:lpstr>Figure 13.16</vt:lpstr>
      <vt:lpstr>Figure 13.17</vt:lpstr>
      <vt:lpstr>Figure 13.18</vt:lpstr>
      <vt:lpstr>Figure 13.19</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2nd Edition - Chapter 13 - Aging and the Elderly</dc:title>
  <dc:creator>Spuddy McSpare</dc:creator>
  <cp:lastModifiedBy>Conversion_09</cp:lastModifiedBy>
  <cp:revision>76</cp:revision>
  <dcterms:created xsi:type="dcterms:W3CDTF">2012-06-04T02:13:36Z</dcterms:created>
  <dcterms:modified xsi:type="dcterms:W3CDTF">2017-09-05T11:29:31Z</dcterms:modified>
</cp:coreProperties>
</file>